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89" r:id="rId3"/>
    <p:sldId id="392" r:id="rId4"/>
    <p:sldId id="390" r:id="rId5"/>
    <p:sldId id="384" r:id="rId6"/>
    <p:sldId id="356" r:id="rId7"/>
    <p:sldId id="364" r:id="rId8"/>
    <p:sldId id="379" r:id="rId9"/>
    <p:sldId id="380" r:id="rId10"/>
    <p:sldId id="382" r:id="rId11"/>
    <p:sldId id="391" r:id="rId12"/>
    <p:sldId id="339" r:id="rId13"/>
    <p:sldId id="378" r:id="rId14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23" autoAdjust="0"/>
    <p:restoredTop sz="94660"/>
  </p:normalViewPr>
  <p:slideViewPr>
    <p:cSldViewPr>
      <p:cViewPr varScale="1">
        <p:scale>
          <a:sx n="60" d="100"/>
          <a:sy n="60" d="100"/>
        </p:scale>
        <p:origin x="11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653C0-644E-46B6-BB85-E3090987F307}" type="datetimeFigureOut">
              <a:rPr lang="en-GB" smtClean="0"/>
              <a:t>19/06/2016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6D6B7-21AB-4E76-96B1-5528E97ED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31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6D6B7-21AB-4E76-96B1-5528E97ED6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33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6D6B7-21AB-4E76-96B1-5528E97ED6A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529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9962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6D6B7-21AB-4E76-96B1-5528E97ED6A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97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977BA-5726-4570-8C4F-16520B538D90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484492-8A74-47FB-AA7C-EB63425F6C0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79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7E0215-77E5-4DB0-8036-142C3A5C0026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6ECA99-DA91-4370-9630-CC917198CEE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91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701DF1-5285-4756-BDB0-D47B131D85B7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67AC62-6533-420D-A655-4B556A490A5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46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E5DD7D-0FBC-48AA-A6DE-E8C31AB78172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0745C8-1925-489E-ACFF-8BEC181B3AA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70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B3ED34-5979-458D-8F36-D1EDC756E12C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715693-D8D8-4E2B-8B07-F25383C5F92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3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FA19AB-D2C4-405D-B895-A0E0EE5A5A0F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47065C-CF53-4670-A3C8-A65FA09AFC9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4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B202E5-2C10-4014-8719-A61E133D93BC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1F4631-DD24-4E09-8862-16459988ACF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2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4FF972-1C0D-4AED-B599-C03C0624F485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BE314B-989A-41B4-B610-E276D93094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824591-61B0-431E-A4B7-B5E8DF7AB731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07F703-6638-4699-B2AE-6D0F448C2A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41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B9945D-3139-48CD-9E54-2A25CBC32CB9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914A70-0041-4A44-A0BE-EE93E00EA84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73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75E8D6-50FB-4492-95E1-B8FA3391FA06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33E035-D4B7-4235-AD22-6447F785195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5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C84FD23-2F74-4C58-B191-02059417A96C}" type="datetime1">
              <a:rPr lang="en-GB"/>
              <a:pPr lvl="0"/>
              <a:t>19/06/2016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E2FA067-788A-4CFF-B247-03D6E71E6246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13" Type="http://schemas.openxmlformats.org/officeDocument/2006/relationships/image" Target="../media/image16.jpe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jpg"/><Relationship Id="rId21" Type="http://schemas.openxmlformats.org/officeDocument/2006/relationships/image" Target="../media/image24.jpeg"/><Relationship Id="rId7" Type="http://schemas.openxmlformats.org/officeDocument/2006/relationships/image" Target="../media/image10.jp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5" Type="http://schemas.openxmlformats.org/officeDocument/2006/relationships/image" Target="../media/image28.png"/><Relationship Id="rId2" Type="http://schemas.openxmlformats.org/officeDocument/2006/relationships/image" Target="../media/image5.jpeg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29" Type="http://schemas.openxmlformats.org/officeDocument/2006/relationships/image" Target="../media/image3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11" Type="http://schemas.openxmlformats.org/officeDocument/2006/relationships/image" Target="../media/image14.jpg"/><Relationship Id="rId24" Type="http://schemas.openxmlformats.org/officeDocument/2006/relationships/image" Target="../media/image27.jpeg"/><Relationship Id="rId32" Type="http://schemas.openxmlformats.org/officeDocument/2006/relationships/image" Target="../media/image35.jpe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23" Type="http://schemas.openxmlformats.org/officeDocument/2006/relationships/image" Target="../media/image26.jpeg"/><Relationship Id="rId28" Type="http://schemas.openxmlformats.org/officeDocument/2006/relationships/image" Target="../media/image31.pn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31" Type="http://schemas.openxmlformats.org/officeDocument/2006/relationships/image" Target="../media/image34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gif"/><Relationship Id="rId27" Type="http://schemas.openxmlformats.org/officeDocument/2006/relationships/image" Target="../media/image30.png"/><Relationship Id="rId30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0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>
                <a:solidFill>
                  <a:schemeClr val="tx2">
                    <a:lumMod val="75000"/>
                  </a:schemeClr>
                </a:solidFill>
              </a:rPr>
              <a:t>IPCSA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569660"/>
            <a:ext cx="797287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</a:rPr>
              <a:t>Port </a:t>
            </a: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</a:rPr>
              <a:t>Community Systems  supporting International Trade for </a:t>
            </a: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</a:rPr>
              <a:t>SME’s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”</a:t>
            </a:r>
          </a:p>
          <a:p>
            <a:pPr algn="ctr"/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Richard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Morton</a:t>
            </a:r>
          </a:p>
          <a:p>
            <a:pPr algn="ctr"/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Secretary General</a:t>
            </a:r>
          </a:p>
          <a:p>
            <a:pPr algn="ctr"/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International Port Community Systems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Association</a:t>
            </a:r>
            <a:endParaRPr lang="en-GB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5229200"/>
            <a:ext cx="5544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28</a:t>
            </a:r>
            <a:r>
              <a:rPr lang="en-GB" sz="2800" b="1" baseline="30000" dirty="0" smtClean="0">
                <a:solidFill>
                  <a:schemeClr val="tx2">
                    <a:lumMod val="75000"/>
                  </a:schemeClr>
                </a:solidFill>
              </a:rPr>
              <a:t>th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June 2016</a:t>
            </a:r>
          </a:p>
          <a:p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Winner Ambassador Hotel, </a:t>
            </a:r>
            <a:r>
              <a:rPr lang="en-GB" sz="2800" b="1" dirty="0" err="1">
                <a:solidFill>
                  <a:schemeClr val="tx2">
                    <a:lumMod val="75000"/>
                  </a:schemeClr>
                </a:solidFill>
              </a:rPr>
              <a:t>Jinjiang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Fujian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Province,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China</a:t>
            </a:r>
            <a:b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GB" sz="2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Emerging Trends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942" y="836712"/>
            <a:ext cx="8229600" cy="4709120"/>
          </a:xfrm>
        </p:spPr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Confused Trade Facilitation measures in different countries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Multiple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Single Windows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Customs Single Window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Maritime Single Window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Veterinary Single Window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Trade Single Window with Port Community System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Single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Invoice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e.g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vessel birthing fees, handling fees, duties, taxes etc. in one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invoice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Benin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, Togo </a:t>
            </a: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60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Question: How can SME’s benefit from Trade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Faciliation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Measures ?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Highlight to the SME representative bodies in Member States.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Better communication and should be more on practical benefits, including examples, as opposed to high level policy.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Increase in Community Systems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Engaged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through third parties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Improved information infrastructure</a:t>
            </a:r>
          </a:p>
          <a:p>
            <a:pPr marL="0" indent="0">
              <a:buNone/>
            </a:pP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5976664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" b="1" i="1" dirty="0">
                <a:solidFill>
                  <a:schemeClr val="tx2">
                    <a:lumMod val="75000"/>
                  </a:schemeClr>
                </a:solidFill>
              </a:rPr>
              <a:t>“Port Community Systems and other private / public collaborative systems are the way forward and need to be incorporated into future methods of border management.” </a:t>
            </a:r>
            <a:endParaRPr lang="en-GB" sz="4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chemeClr val="tx2">
                    <a:lumMod val="75000"/>
                  </a:schemeClr>
                </a:solidFill>
              </a:rPr>
              <a:t>Dr </a:t>
            </a:r>
            <a:r>
              <a:rPr lang="en-GB" i="1" dirty="0">
                <a:solidFill>
                  <a:schemeClr val="tx2">
                    <a:lumMod val="75000"/>
                  </a:schemeClr>
                </a:solidFill>
              </a:rPr>
              <a:t>Alan </a:t>
            </a:r>
            <a:r>
              <a:rPr lang="en-GB" i="1" dirty="0" err="1">
                <a:solidFill>
                  <a:schemeClr val="tx2">
                    <a:lumMod val="75000"/>
                  </a:schemeClr>
                </a:solidFill>
              </a:rPr>
              <a:t>Bersins</a:t>
            </a:r>
            <a:r>
              <a:rPr lang="en-GB" i="1" dirty="0">
                <a:solidFill>
                  <a:schemeClr val="tx2">
                    <a:lumMod val="75000"/>
                  </a:schemeClr>
                </a:solidFill>
              </a:rPr>
              <a:t>, Assistant Secretary, US Department for Homeland Security – INCU </a:t>
            </a:r>
            <a:r>
              <a:rPr lang="en-GB" i="1" dirty="0" smtClean="0">
                <a:solidFill>
                  <a:schemeClr val="tx2">
                    <a:lumMod val="75000"/>
                  </a:schemeClr>
                </a:solidFill>
              </a:rPr>
              <a:t>Inaugural </a:t>
            </a:r>
            <a:r>
              <a:rPr lang="en-GB" i="1" dirty="0">
                <a:solidFill>
                  <a:schemeClr val="tx2">
                    <a:lumMod val="75000"/>
                  </a:schemeClr>
                </a:solidFill>
              </a:rPr>
              <a:t>Conference, Baku, Azerbaijan, May 2014.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1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842" y="1980236"/>
            <a:ext cx="2045197" cy="3787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150" y="1829274"/>
            <a:ext cx="963343" cy="4631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96" y="1244335"/>
            <a:ext cx="1135727" cy="1698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738" y="1785806"/>
            <a:ext cx="709694" cy="6184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418" y="4686956"/>
            <a:ext cx="1088023" cy="4152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151" y="4668694"/>
            <a:ext cx="1277005" cy="6029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62" y="3835942"/>
            <a:ext cx="2220520" cy="4315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478" y="327676"/>
            <a:ext cx="1221992" cy="5425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77" y="407862"/>
            <a:ext cx="1482132" cy="4950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566" y="1930639"/>
            <a:ext cx="1041269" cy="4982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8" y="1829274"/>
            <a:ext cx="1153935" cy="451765"/>
          </a:xfrm>
          <a:prstGeom prst="rect">
            <a:avLst/>
          </a:prstGeom>
        </p:spPr>
      </p:pic>
      <p:pic>
        <p:nvPicPr>
          <p:cNvPr id="15" name="Picture 3" descr="C:\Users\Richard Morton\Desktop\EPCSA\EPCSA - Marketing\EPCSA - Logos\SOGET CMJN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086" y="1051754"/>
            <a:ext cx="1350038" cy="53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Richard Morton\Desktop\EPCSA\EPCSA - Marketing\EPCSA - Logos\Riga logo ADJ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731" y="2683382"/>
            <a:ext cx="828388" cy="91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C:\Users\Richard Morton\Desktop\EPCSA\EPCSA - Marketing\EPCSA - Logos\Valencia port logo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47208"/>
            <a:ext cx="1048141" cy="49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058363" y="213834"/>
            <a:ext cx="5095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solidFill>
                  <a:schemeClr val="tx2">
                    <a:lumMod val="75000"/>
                  </a:schemeClr>
                </a:solidFill>
              </a:rPr>
              <a:t>For more information on IPCSA</a:t>
            </a:r>
          </a:p>
          <a:p>
            <a:pPr algn="ctr"/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Richard Morton, Secretary General</a:t>
            </a:r>
          </a:p>
          <a:p>
            <a:pPr algn="ctr"/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E: </a:t>
            </a:r>
            <a:r>
              <a:rPr lang="en-GB" sz="2400" b="1" dirty="0" err="1" smtClean="0">
                <a:solidFill>
                  <a:schemeClr val="tx2">
                    <a:lumMod val="75000"/>
                  </a:schemeClr>
                </a:solidFill>
              </a:rPr>
              <a:t>richard.morton@ipcsa.international</a:t>
            </a:r>
            <a:endParaRPr lang="en-GB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Richard Morton\Desktop\EPCSA\EPCSA - Marketing\EPCSA - Logos\Ravenna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909" y="2782646"/>
            <a:ext cx="1310411" cy="52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825" y="2585777"/>
            <a:ext cx="810179" cy="78034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1" y="2904563"/>
            <a:ext cx="1997241" cy="34327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53" y="3718689"/>
            <a:ext cx="551406" cy="72834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109" y="2674064"/>
            <a:ext cx="587449" cy="60376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517" y="3889588"/>
            <a:ext cx="1062922" cy="42593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222" y="4701300"/>
            <a:ext cx="1154181" cy="122109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81" y="2906581"/>
            <a:ext cx="1238990" cy="49559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227" y="3792907"/>
            <a:ext cx="1296349" cy="517662"/>
          </a:xfrm>
          <a:prstGeom prst="rect">
            <a:avLst/>
          </a:prstGeom>
        </p:spPr>
      </p:pic>
      <p:pic>
        <p:nvPicPr>
          <p:cNvPr id="1025" name="Picture 1024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0" y="5887577"/>
            <a:ext cx="3532177" cy="9056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80996" y="4704358"/>
            <a:ext cx="1526127" cy="71610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699826" y="5673179"/>
            <a:ext cx="1208680" cy="91964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143912" y="6084520"/>
            <a:ext cx="1600200" cy="457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4" y="5507854"/>
            <a:ext cx="2015991" cy="432598"/>
          </a:xfrm>
          <a:prstGeom prst="rect">
            <a:avLst/>
          </a:prstGeom>
        </p:spPr>
      </p:pic>
      <p:pic>
        <p:nvPicPr>
          <p:cNvPr id="1024" name="Picture 1023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098" y="1731271"/>
            <a:ext cx="1102767" cy="755395"/>
          </a:xfrm>
          <a:prstGeom prst="rect">
            <a:avLst/>
          </a:prstGeom>
        </p:spPr>
      </p:pic>
      <p:pic>
        <p:nvPicPr>
          <p:cNvPr id="1027" name="Picture 1026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796" y="4918449"/>
            <a:ext cx="914657" cy="964290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896" y="4859797"/>
            <a:ext cx="1097255" cy="109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57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Challenges for SME’s in cross Border Trade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Potentially lack expertise in Trading across borders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Limited knowledge administrative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processes, requirements and regulations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Rely on third parties for transportation of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goods and for dealing with processes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Can have limited Access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to appropriate infrastructure – internet etc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. as well as expertise in it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2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The rise of Community Systems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84976" cy="4525959"/>
          </a:xfrm>
        </p:spPr>
        <p:txBody>
          <a:bodyPr/>
          <a:lstStyle/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Neutral Electronic Exchange platform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Community led trade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facilitation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tool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Trusted Third party (stakeholders from the community)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Relatively low development cost and operating costs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Low cost solution for users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Can be at all levels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Provide an interface between trade and administrative procedures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A community solution created by Information technology</a:t>
            </a:r>
          </a:p>
          <a:p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Not a Software solution…….</a:t>
            </a:r>
          </a:p>
        </p:txBody>
      </p:sp>
    </p:spTree>
    <p:extLst>
      <p:ext uri="{BB962C8B-B14F-4D97-AF65-F5344CB8AC3E}">
        <p14:creationId xmlns:p14="http://schemas.microsoft.com/office/powerpoint/2010/main" val="160820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PCS as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Gateways for SME’s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Provide a trusted third party, community based, system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Link both the operational and administrative processes in the Logistics Chain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Support the third parties that SME’s rely on for transport of goods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SME’s who provide cross border trade transport services have simplified procedures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Many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PCS are SME’s</a:t>
            </a:r>
          </a:p>
        </p:txBody>
      </p:sp>
    </p:spTree>
    <p:extLst>
      <p:ext uri="{BB962C8B-B14F-4D97-AF65-F5344CB8AC3E}">
        <p14:creationId xmlns:p14="http://schemas.microsoft.com/office/powerpoint/2010/main" val="299505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219"/>
            <a:ext cx="8229600" cy="1143000"/>
          </a:xfrm>
        </p:spPr>
        <p:txBody>
          <a:bodyPr/>
          <a:lstStyle/>
          <a:p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</a:rPr>
              <a:t>What is a Port Community System ?</a:t>
            </a:r>
            <a:endParaRPr lang="en-GB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25959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“A Port Community System is not an IT project, but a change management project.” </a:t>
            </a:r>
          </a:p>
          <a:p>
            <a:pPr marL="0" indent="0" algn="ctr">
              <a:buNone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Javier Gallardo, </a:t>
            </a:r>
            <a:r>
              <a:rPr lang="en-GB" sz="2800" b="1" dirty="0" err="1" smtClean="0">
                <a:solidFill>
                  <a:schemeClr val="tx2">
                    <a:lumMod val="75000"/>
                  </a:schemeClr>
                </a:solidFill>
              </a:rPr>
              <a:t>Portic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 (IPCSA), Red VUCE meeting, </a:t>
            </a:r>
          </a:p>
          <a:p>
            <a:pPr marL="0" indent="0" algn="ctr">
              <a:buNone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GB" sz="2800" b="1" baseline="30000" dirty="0" smtClean="0">
                <a:solidFill>
                  <a:schemeClr val="tx2">
                    <a:lumMod val="75000"/>
                  </a:schemeClr>
                </a:solidFill>
              </a:rPr>
              <a:t>th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December, Cusco, Peru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</a:rPr>
              <a:t>Port Community System is: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a neutral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and open electronic platform enabling intelligent and secure exchange of information between public and private stakeholders in order to improve the competitive position of the sea and air ports’ communities. 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optimises, manages and automates port and logistics efficient processes through a  single submission of data and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      connecting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transport and logistics chains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sz="2400" b="1" u="sng" dirty="0" smtClean="0">
                <a:solidFill>
                  <a:schemeClr val="tx2">
                    <a:lumMod val="75000"/>
                  </a:schemeClr>
                </a:solidFill>
              </a:rPr>
              <a:t>A TRUSTED THIRD PARTY</a:t>
            </a:r>
            <a:endParaRPr lang="en-GB" sz="2400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62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Spin UK 2009-09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2" b="14537"/>
          <a:stretch>
            <a:fillRect/>
          </a:stretch>
        </p:blipFill>
        <p:spPr bwMode="auto">
          <a:xfrm>
            <a:off x="323528" y="1160757"/>
            <a:ext cx="829093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260648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The Port Community System – </a:t>
            </a:r>
          </a:p>
          <a:p>
            <a:pPr algn="ctr"/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a typical example</a:t>
            </a:r>
            <a:endParaRPr lang="en-GB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139952" y="2708920"/>
            <a:ext cx="115212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283968" y="299695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PCS</a:t>
            </a:r>
            <a:endParaRPr lang="en-GB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6077" y="5759563"/>
            <a:ext cx="6815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tx2">
                    <a:lumMod val="75000"/>
                  </a:schemeClr>
                </a:solidFill>
              </a:rPr>
              <a:t>PCS link </a:t>
            </a:r>
            <a:r>
              <a:rPr lang="nl-NL" sz="2000" b="1" u="sng" dirty="0">
                <a:solidFill>
                  <a:schemeClr val="tx2">
                    <a:lumMod val="75000"/>
                  </a:schemeClr>
                </a:solidFill>
              </a:rPr>
              <a:t>Administrative</a:t>
            </a:r>
            <a:r>
              <a:rPr lang="nl-NL" sz="2000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nl-NL" sz="2000" b="1" u="sng" dirty="0">
                <a:solidFill>
                  <a:schemeClr val="tx2">
                    <a:lumMod val="75000"/>
                  </a:schemeClr>
                </a:solidFill>
              </a:rPr>
              <a:t>Operational </a:t>
            </a:r>
            <a:r>
              <a:rPr lang="nl-NL" sz="2000" dirty="0">
                <a:solidFill>
                  <a:schemeClr val="tx2">
                    <a:lumMod val="75000"/>
                  </a:schemeClr>
                </a:solidFill>
              </a:rPr>
              <a:t>procedures electronically via the exchange of messages on a end to end basis (machine to machine) with all stakeholders. </a:t>
            </a:r>
            <a:endParaRPr lang="en-GB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78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35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7452320" y="980728"/>
            <a:ext cx="1691680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extBox 3"/>
          <p:cNvSpPr txBox="1"/>
          <p:nvPr/>
        </p:nvSpPr>
        <p:spPr>
          <a:xfrm>
            <a:off x="-21112" y="35913"/>
            <a:ext cx="916511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Types of PCS Services</a:t>
            </a:r>
            <a:endParaRPr lang="en-GB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2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b="1">
                <a:solidFill>
                  <a:schemeClr val="tx2">
                    <a:lumMod val="75000"/>
                  </a:schemeClr>
                </a:solidFill>
              </a:rPr>
              <a:t>PCS – A Trade Facilitation Tool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95" y="1017301"/>
            <a:ext cx="5688632" cy="57690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72200" y="1045876"/>
            <a:ext cx="27278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dirty="0" smtClean="0">
                <a:solidFill>
                  <a:schemeClr val="tx2">
                    <a:lumMod val="75000"/>
                  </a:schemeClr>
                </a:solidFill>
              </a:rPr>
              <a:t>PCS thus 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link </a:t>
            </a:r>
            <a:r>
              <a:rPr lang="nl-NL" sz="2400" b="1" u="sng" dirty="0">
                <a:solidFill>
                  <a:schemeClr val="tx2">
                    <a:lumMod val="75000"/>
                  </a:schemeClr>
                </a:solidFill>
              </a:rPr>
              <a:t>Administrative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nl-NL" sz="2400" b="1" u="sng" dirty="0">
                <a:solidFill>
                  <a:schemeClr val="tx2">
                    <a:lumMod val="75000"/>
                  </a:schemeClr>
                </a:solidFill>
              </a:rPr>
              <a:t>Operational </a:t>
            </a:r>
            <a:r>
              <a:rPr lang="nl-NL" sz="2400" dirty="0">
                <a:solidFill>
                  <a:schemeClr val="tx2">
                    <a:lumMod val="75000"/>
                  </a:schemeClr>
                </a:solidFill>
              </a:rPr>
              <a:t>procedures electronically via the exchange of messages on a end to end basis (machine to machine) with all stakeholders. </a:t>
            </a:r>
            <a:endParaRPr lang="en-GB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Up-Down Arrow 6"/>
          <p:cNvSpPr/>
          <p:nvPr/>
        </p:nvSpPr>
        <p:spPr>
          <a:xfrm>
            <a:off x="4603791" y="3759289"/>
            <a:ext cx="360040" cy="576064"/>
          </a:xfrm>
          <a:prstGeom prst="up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-Right Arrow 8"/>
          <p:cNvSpPr/>
          <p:nvPr/>
        </p:nvSpPr>
        <p:spPr>
          <a:xfrm rot="19493811">
            <a:off x="3512183" y="4862167"/>
            <a:ext cx="778202" cy="426476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eft-Right Arrow 9"/>
          <p:cNvSpPr/>
          <p:nvPr/>
        </p:nvSpPr>
        <p:spPr>
          <a:xfrm rot="1918116">
            <a:off x="5367826" y="4754800"/>
            <a:ext cx="778202" cy="426476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00200" y="868903"/>
            <a:ext cx="32196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A PCS: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Links </a:t>
            </a:r>
            <a:r>
              <a:rPr lang="en-GB" sz="2400" dirty="0"/>
              <a:t>administrative processes  to operational 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Thus re-using data for both </a:t>
            </a:r>
            <a:r>
              <a:rPr lang="en-GB" sz="2400" dirty="0" smtClean="0"/>
              <a:t>purposes and </a:t>
            </a:r>
            <a:r>
              <a:rPr lang="en-GB" sz="2400" dirty="0"/>
              <a:t>the re-use of existing Information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Creating Transparency &amp; reducing trade burdens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Can also act as a Gateway into a </a:t>
            </a:r>
            <a:r>
              <a:rPr lang="en-GB" sz="2400" dirty="0" smtClean="0"/>
              <a:t>   Single </a:t>
            </a:r>
            <a:r>
              <a:rPr lang="en-GB" sz="2400" dirty="0"/>
              <a:t>Window </a:t>
            </a:r>
          </a:p>
        </p:txBody>
      </p:sp>
    </p:spTree>
    <p:extLst>
      <p:ext uri="{BB962C8B-B14F-4D97-AF65-F5344CB8AC3E}">
        <p14:creationId xmlns:p14="http://schemas.microsoft.com/office/powerpoint/2010/main" val="80671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03" y="0"/>
            <a:ext cx="8229600" cy="1143000"/>
          </a:xfrm>
        </p:spPr>
        <p:txBody>
          <a:bodyPr/>
          <a:lstStyle/>
          <a:p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</a:rPr>
              <a:t>Role of Port Community Systems</a:t>
            </a:r>
            <a:endParaRPr lang="en-GB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229600" cy="5949280"/>
          </a:xfrm>
        </p:spPr>
        <p:txBody>
          <a:bodyPr/>
          <a:lstStyle/>
          <a:p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Gateways into Maritime Single Windows ( EU Directive 201/65 Ships Reporting Formalities)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PCS provide limited changes for operators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Reduce number of interfaces into government MSW or other agencies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Combines operations and administrative procedures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Trusted Third Party</a:t>
            </a:r>
          </a:p>
          <a:p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Globalisation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Ports are global players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PCS are linking (through the IPCSA Track and Trace Initiative) ports across the world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Sharing data on vessels and consignments/containers </a:t>
            </a:r>
          </a:p>
          <a:p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</a:rPr>
              <a:t>Multimodal Logistics Chains</a:t>
            </a:r>
          </a:p>
          <a:p>
            <a:pPr lvl="1"/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PCS provide 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for seamless transmission of information between different parties in multimodal transport chain</a:t>
            </a:r>
          </a:p>
        </p:txBody>
      </p:sp>
    </p:spTree>
    <p:extLst>
      <p:ext uri="{BB962C8B-B14F-4D97-AF65-F5344CB8AC3E}">
        <p14:creationId xmlns:p14="http://schemas.microsoft.com/office/powerpoint/2010/main" val="159479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674</Words>
  <Application>Microsoft Office PowerPoint</Application>
  <PresentationFormat>On-screen Show (4:3)</PresentationFormat>
  <Paragraphs>88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ＭＳ Ｐゴシック</vt:lpstr>
      <vt:lpstr>Arial</vt:lpstr>
      <vt:lpstr>Calibri</vt:lpstr>
      <vt:lpstr>Office Theme</vt:lpstr>
      <vt:lpstr>PowerPoint Presentation</vt:lpstr>
      <vt:lpstr>Challenges for SME’s in cross Border Trade</vt:lpstr>
      <vt:lpstr>The rise of Community Systems</vt:lpstr>
      <vt:lpstr>PCS as Gateways for SME’s</vt:lpstr>
      <vt:lpstr>What is a Port Community System ?</vt:lpstr>
      <vt:lpstr>PowerPoint Presentation</vt:lpstr>
      <vt:lpstr>PowerPoint Presentation</vt:lpstr>
      <vt:lpstr>PCS – A Trade Facilitation Tool</vt:lpstr>
      <vt:lpstr>Role of Port Community Systems</vt:lpstr>
      <vt:lpstr>Emerging Trends</vt:lpstr>
      <vt:lpstr>Question: How can SME’s benefit from Trade Faciliation Measures 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</dc:creator>
  <cp:lastModifiedBy>Richard Morton</cp:lastModifiedBy>
  <cp:revision>125</cp:revision>
  <cp:lastPrinted>2014-03-23T05:03:48Z</cp:lastPrinted>
  <dcterms:created xsi:type="dcterms:W3CDTF">2010-10-11T13:45:12Z</dcterms:created>
  <dcterms:modified xsi:type="dcterms:W3CDTF">2016-06-19T08:17:51Z</dcterms:modified>
</cp:coreProperties>
</file>