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62" r:id="rId3"/>
    <p:sldId id="257" r:id="rId4"/>
    <p:sldId id="258" r:id="rId5"/>
    <p:sldId id="259" r:id="rId6"/>
    <p:sldId id="267" r:id="rId7"/>
    <p:sldId id="264" r:id="rId8"/>
    <p:sldId id="260" r:id="rId9"/>
    <p:sldId id="265" r:id="rId10"/>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633"/>
          </a:xfrm>
          <a:prstGeom prst="rect">
            <a:avLst/>
          </a:prstGeom>
        </p:spPr>
        <p:txBody>
          <a:bodyPr vert="horz" lIns="91440" tIns="45720" rIns="91440" bIns="45720" rtlCol="0"/>
          <a:lstStyle>
            <a:lvl1pPr algn="r">
              <a:defRPr sz="1200"/>
            </a:lvl1pPr>
          </a:lstStyle>
          <a:p>
            <a:fld id="{86DD7C66-2B20-4B4B-A4CC-600D741A1C4D}" type="datetimeFigureOut">
              <a:rPr kumimoji="1" lang="ja-JP" altLang="en-US" smtClean="0"/>
              <a:t>2016/6/28</a:t>
            </a:fld>
            <a:endParaRPr kumimoji="1" lang="ja-JP" altLang="en-US"/>
          </a:p>
        </p:txBody>
      </p:sp>
      <p:sp>
        <p:nvSpPr>
          <p:cNvPr id="4" name="フッター プレースホルダー 3"/>
          <p:cNvSpPr>
            <a:spLocks noGrp="1"/>
          </p:cNvSpPr>
          <p:nvPr>
            <p:ph type="ftr" sz="quarter" idx="2"/>
          </p:nvPr>
        </p:nvSpPr>
        <p:spPr>
          <a:xfrm>
            <a:off x="0" y="9377316"/>
            <a:ext cx="2918831"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7316"/>
            <a:ext cx="2918831" cy="493633"/>
          </a:xfrm>
          <a:prstGeom prst="rect">
            <a:avLst/>
          </a:prstGeom>
        </p:spPr>
        <p:txBody>
          <a:bodyPr vert="horz" lIns="91440" tIns="45720" rIns="91440" bIns="45720" rtlCol="0" anchor="b"/>
          <a:lstStyle>
            <a:lvl1pPr algn="r">
              <a:defRPr sz="1200"/>
            </a:lvl1pPr>
          </a:lstStyle>
          <a:p>
            <a:fld id="{E3447C18-6C31-41F5-B1C9-11F2FD8AD00A}" type="slidenum">
              <a:rPr kumimoji="1" lang="ja-JP" altLang="en-US" smtClean="0"/>
              <a:t>‹#›</a:t>
            </a:fld>
            <a:endParaRPr kumimoji="1" lang="ja-JP" altLang="en-US"/>
          </a:p>
        </p:txBody>
      </p:sp>
    </p:spTree>
    <p:extLst>
      <p:ext uri="{BB962C8B-B14F-4D97-AF65-F5344CB8AC3E}">
        <p14:creationId xmlns:p14="http://schemas.microsoft.com/office/powerpoint/2010/main" val="10289814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77855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3659684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72045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200864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2816781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220934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70520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230151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192770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865272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EC276D9-DB33-4A49-865A-B04384A4D3CD}" type="datetimeFigureOut">
              <a:rPr kumimoji="1" lang="ja-JP" altLang="en-US" smtClean="0"/>
              <a:t>2016/6/28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4187105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276D9-DB33-4A49-865A-B04384A4D3CD}" type="datetimeFigureOut">
              <a:rPr kumimoji="1" lang="ja-JP" altLang="en-US" smtClean="0"/>
              <a:t>2016/6/28</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9B3A9-C140-411A-8943-7640301AF005}" type="slidenum">
              <a:rPr kumimoji="1" lang="ja-JP" altLang="en-US" smtClean="0"/>
              <a:t>‹#›</a:t>
            </a:fld>
            <a:endParaRPr kumimoji="1" lang="ja-JP" altLang="en-US"/>
          </a:p>
        </p:txBody>
      </p:sp>
    </p:spTree>
    <p:extLst>
      <p:ext uri="{BB962C8B-B14F-4D97-AF65-F5344CB8AC3E}">
        <p14:creationId xmlns:p14="http://schemas.microsoft.com/office/powerpoint/2010/main" val="2957286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07568" y="5085185"/>
            <a:ext cx="7772400" cy="1470025"/>
          </a:xfrm>
        </p:spPr>
        <p:txBody>
          <a:bodyPr>
            <a:normAutofit/>
          </a:bodyPr>
          <a:lstStyle/>
          <a:p>
            <a:r>
              <a:rPr lang="en-US" altLang="ja-JP" sz="2000" dirty="0"/>
              <a:t>APEC E-Commerce Business Alliances Forum</a:t>
            </a:r>
            <a:br>
              <a:rPr lang="en-US" altLang="ja-JP" sz="2000" dirty="0"/>
            </a:br>
            <a:r>
              <a:rPr lang="en-US" altLang="ja-JP" sz="2000" dirty="0" err="1"/>
              <a:t>Jinjaing</a:t>
            </a:r>
            <a:r>
              <a:rPr lang="en-US" altLang="ja-JP" sz="2000" dirty="0"/>
              <a:t>, China</a:t>
            </a:r>
            <a:br>
              <a:rPr lang="en-US" altLang="ja-JP" sz="2000" dirty="0"/>
            </a:br>
            <a:r>
              <a:rPr lang="en-US" altLang="ja-JP" sz="2000" dirty="0"/>
              <a:t>28-20 June 2016</a:t>
            </a:r>
            <a:endParaRPr lang="ja-JP" altLang="en-US" sz="2000" dirty="0"/>
          </a:p>
        </p:txBody>
      </p:sp>
      <p:sp>
        <p:nvSpPr>
          <p:cNvPr id="3" name="サブタイトル 2"/>
          <p:cNvSpPr>
            <a:spLocks noGrp="1"/>
          </p:cNvSpPr>
          <p:nvPr>
            <p:ph type="subTitle" idx="1"/>
          </p:nvPr>
        </p:nvSpPr>
        <p:spPr>
          <a:xfrm>
            <a:off x="2893368" y="3307432"/>
            <a:ext cx="6400800" cy="1129680"/>
          </a:xfrm>
        </p:spPr>
        <p:txBody>
          <a:bodyPr>
            <a:normAutofit fontScale="77500" lnSpcReduction="20000"/>
          </a:bodyPr>
          <a:lstStyle/>
          <a:p>
            <a:r>
              <a:rPr kumimoji="1" lang="en-US" altLang="ja-JP" dirty="0" err="1" smtClean="0">
                <a:solidFill>
                  <a:schemeClr val="tx1"/>
                </a:solidFill>
              </a:rPr>
              <a:t>Shintaro</a:t>
            </a:r>
            <a:r>
              <a:rPr kumimoji="1" lang="en-US" altLang="ja-JP" dirty="0" smtClean="0">
                <a:solidFill>
                  <a:schemeClr val="tx1"/>
                </a:solidFill>
              </a:rPr>
              <a:t> </a:t>
            </a:r>
            <a:r>
              <a:rPr kumimoji="1" lang="en-US" altLang="ja-JP" dirty="0" err="1" smtClean="0">
                <a:solidFill>
                  <a:schemeClr val="tx1"/>
                </a:solidFill>
              </a:rPr>
              <a:t>Hamanaka</a:t>
            </a:r>
            <a:r>
              <a:rPr kumimoji="1" lang="en-US" altLang="ja-JP" dirty="0" smtClean="0">
                <a:solidFill>
                  <a:schemeClr val="tx1"/>
                </a:solidFill>
              </a:rPr>
              <a:t> </a:t>
            </a:r>
          </a:p>
          <a:p>
            <a:r>
              <a:rPr lang="en-US" altLang="ja-JP" dirty="0" smtClean="0">
                <a:solidFill>
                  <a:schemeClr val="tx1"/>
                </a:solidFill>
              </a:rPr>
              <a:t>Institute of Developing Economies (IDE-JETRO)  </a:t>
            </a:r>
            <a:endParaRPr kumimoji="1" lang="ja-JP" altLang="en-US" dirty="0">
              <a:solidFill>
                <a:schemeClr val="tx1"/>
              </a:solidFill>
            </a:endParaRPr>
          </a:p>
        </p:txBody>
      </p:sp>
      <p:sp>
        <p:nvSpPr>
          <p:cNvPr id="4" name="タイトル 1"/>
          <p:cNvSpPr txBox="1">
            <a:spLocks/>
          </p:cNvSpPr>
          <p:nvPr/>
        </p:nvSpPr>
        <p:spPr>
          <a:xfrm>
            <a:off x="2227456" y="980728"/>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b="1" dirty="0"/>
              <a:t>E-commerce Chapter in FTAs </a:t>
            </a:r>
            <a:endParaRPr lang="ja-JP" altLang="en-US" b="1" dirty="0"/>
          </a:p>
        </p:txBody>
      </p:sp>
    </p:spTree>
    <p:extLst>
      <p:ext uri="{BB962C8B-B14F-4D97-AF65-F5344CB8AC3E}">
        <p14:creationId xmlns:p14="http://schemas.microsoft.com/office/powerpoint/2010/main" val="738693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5400" y="548680"/>
            <a:ext cx="10972800" cy="1143000"/>
          </a:xfrm>
        </p:spPr>
        <p:txBody>
          <a:bodyPr/>
          <a:lstStyle/>
          <a:p>
            <a:r>
              <a:rPr kumimoji="1" lang="en-US" altLang="ja-JP" dirty="0" smtClean="0"/>
              <a:t>Contents</a:t>
            </a:r>
            <a:endParaRPr kumimoji="1" lang="ja-JP" altLang="en-US" dirty="0"/>
          </a:p>
        </p:txBody>
      </p:sp>
      <p:sp>
        <p:nvSpPr>
          <p:cNvPr id="3" name="コンテンツ プレースホルダー 2"/>
          <p:cNvSpPr>
            <a:spLocks noGrp="1"/>
          </p:cNvSpPr>
          <p:nvPr>
            <p:ph idx="1"/>
          </p:nvPr>
        </p:nvSpPr>
        <p:spPr>
          <a:xfrm>
            <a:off x="839416" y="2332037"/>
            <a:ext cx="10972800" cy="4525963"/>
          </a:xfrm>
        </p:spPr>
        <p:txBody>
          <a:bodyPr/>
          <a:lstStyle/>
          <a:p>
            <a:r>
              <a:rPr kumimoji="1" lang="en-US" altLang="ja-JP" dirty="0" smtClean="0"/>
              <a:t>WTO/GATS and E-commerce</a:t>
            </a:r>
          </a:p>
          <a:p>
            <a:r>
              <a:rPr lang="en-US" altLang="ja-JP" dirty="0" smtClean="0"/>
              <a:t>FTAs (especially US FTAs) and e-commerce</a:t>
            </a:r>
          </a:p>
          <a:p>
            <a:r>
              <a:rPr kumimoji="1" lang="en-US" altLang="ja-JP" dirty="0" smtClean="0"/>
              <a:t>TPP E-commerce chapter </a:t>
            </a:r>
          </a:p>
          <a:p>
            <a:pPr lvl="1"/>
            <a:r>
              <a:rPr lang="en-US" altLang="ja-JP" dirty="0" smtClean="0"/>
              <a:t>China as a shadow negotiator </a:t>
            </a:r>
            <a:endParaRPr kumimoji="1" lang="ja-JP" altLang="en-US" dirty="0"/>
          </a:p>
        </p:txBody>
      </p:sp>
    </p:spTree>
    <p:extLst>
      <p:ext uri="{BB962C8B-B14F-4D97-AF65-F5344CB8AC3E}">
        <p14:creationId xmlns:p14="http://schemas.microsoft.com/office/powerpoint/2010/main" val="302949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5992" y="272209"/>
            <a:ext cx="10972800" cy="1143000"/>
          </a:xfrm>
        </p:spPr>
        <p:txBody>
          <a:bodyPr/>
          <a:lstStyle/>
          <a:p>
            <a:r>
              <a:rPr kumimoji="1" lang="en-US" altLang="ja-JP" dirty="0" smtClean="0"/>
              <a:t>WTO and E-commerce</a:t>
            </a:r>
            <a:endParaRPr kumimoji="1" lang="ja-JP" altLang="en-US" dirty="0"/>
          </a:p>
        </p:txBody>
      </p:sp>
      <p:sp>
        <p:nvSpPr>
          <p:cNvPr id="3" name="コンテンツ プレースホルダー 2"/>
          <p:cNvSpPr>
            <a:spLocks noGrp="1"/>
          </p:cNvSpPr>
          <p:nvPr>
            <p:ph idx="1"/>
          </p:nvPr>
        </p:nvSpPr>
        <p:spPr>
          <a:xfrm>
            <a:off x="839416" y="1417638"/>
            <a:ext cx="10513168" cy="5328592"/>
          </a:xfrm>
        </p:spPr>
        <p:txBody>
          <a:bodyPr>
            <a:normAutofit fontScale="92500" lnSpcReduction="20000"/>
          </a:bodyPr>
          <a:lstStyle/>
          <a:p>
            <a:r>
              <a:rPr kumimoji="1" lang="en-US" altLang="ja-JP" dirty="0" smtClean="0"/>
              <a:t>Declaration on Global Electronic Commerce (1998, 2</a:t>
            </a:r>
            <a:r>
              <a:rPr kumimoji="1" lang="en-US" altLang="ja-JP" baseline="30000" dirty="0" smtClean="0"/>
              <a:t>nd</a:t>
            </a:r>
            <a:r>
              <a:rPr kumimoji="1" lang="en-US" altLang="ja-JP" dirty="0" smtClean="0"/>
              <a:t> Ministerial)</a:t>
            </a:r>
          </a:p>
          <a:p>
            <a:pPr lvl="1"/>
            <a:r>
              <a:rPr lang="en-US" altLang="ja-JP" dirty="0" smtClean="0"/>
              <a:t>E-commerce: undefined. </a:t>
            </a:r>
            <a:endParaRPr kumimoji="1" lang="en-US" altLang="ja-JP" dirty="0" smtClean="0"/>
          </a:p>
          <a:p>
            <a:pPr lvl="1"/>
            <a:r>
              <a:rPr lang="en-US" altLang="ja-JP" dirty="0" smtClean="0"/>
              <a:t>Moratorium: Not to impose customs duties on electronic transmissions</a:t>
            </a:r>
          </a:p>
          <a:p>
            <a:pPr lvl="2"/>
            <a:r>
              <a:rPr lang="en-US" altLang="ja-JP" dirty="0" smtClean="0"/>
              <a:t>Moratorium extended several times. </a:t>
            </a:r>
          </a:p>
          <a:p>
            <a:pPr lvl="1"/>
            <a:r>
              <a:rPr lang="en-US" altLang="ja-JP" dirty="0" smtClean="0"/>
              <a:t>What is electronic transaction? </a:t>
            </a:r>
          </a:p>
          <a:p>
            <a:pPr lvl="2"/>
            <a:r>
              <a:rPr lang="en-US" altLang="ja-JP" dirty="0" smtClean="0"/>
              <a:t>Medium of transmission vs content of transmission </a:t>
            </a:r>
          </a:p>
          <a:p>
            <a:pPr lvl="2"/>
            <a:r>
              <a:rPr lang="en-US" altLang="ja-JP" dirty="0" smtClean="0"/>
              <a:t>Digital products delivered by traditional medium. </a:t>
            </a:r>
          </a:p>
          <a:p>
            <a:r>
              <a:rPr lang="en-US" altLang="ja-JP" dirty="0" smtClean="0"/>
              <a:t>Council by Council approach – Services, Goods, TRIPS and CTD. </a:t>
            </a:r>
          </a:p>
          <a:p>
            <a:r>
              <a:rPr kumimoji="1" lang="en-US" altLang="ja-JP" dirty="0" smtClean="0"/>
              <a:t>No significant progress – partly because of the status of DDA. </a:t>
            </a:r>
          </a:p>
          <a:p>
            <a:r>
              <a:rPr lang="en-US" altLang="ja-JP" dirty="0" smtClean="0"/>
              <a:t>Paperless trade – </a:t>
            </a:r>
            <a:r>
              <a:rPr lang="en-US" altLang="ja-JP" dirty="0"/>
              <a:t>TFA “Each Member shall, where appropriate, </a:t>
            </a:r>
            <a:r>
              <a:rPr lang="en-US" altLang="ja-JP" dirty="0" err="1"/>
              <a:t>endeavour</a:t>
            </a:r>
            <a:r>
              <a:rPr lang="en-US" altLang="ja-JP" dirty="0"/>
              <a:t> to accept paper or electronic copies </a:t>
            </a:r>
            <a:r>
              <a:rPr lang="en-US" altLang="ja-JP" dirty="0" smtClean="0"/>
              <a:t>of supporting </a:t>
            </a:r>
            <a:r>
              <a:rPr lang="en-US" altLang="ja-JP" dirty="0"/>
              <a:t>documents required for import, export, or transit formalities.”</a:t>
            </a:r>
            <a:endParaRPr kumimoji="1" lang="ja-JP" altLang="en-US" dirty="0"/>
          </a:p>
        </p:txBody>
      </p:sp>
    </p:spTree>
    <p:extLst>
      <p:ext uri="{BB962C8B-B14F-4D97-AF65-F5344CB8AC3E}">
        <p14:creationId xmlns:p14="http://schemas.microsoft.com/office/powerpoint/2010/main" val="3605288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9376" y="260648"/>
            <a:ext cx="10972800" cy="1143000"/>
          </a:xfrm>
        </p:spPr>
        <p:txBody>
          <a:bodyPr/>
          <a:lstStyle/>
          <a:p>
            <a:r>
              <a:rPr kumimoji="1" lang="en-US" altLang="ja-JP" dirty="0" smtClean="0"/>
              <a:t>GATS and E-commerce </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smtClean="0"/>
              <a:t>“Traditional” services delivered by new means (electronic transaction)</a:t>
            </a:r>
          </a:p>
          <a:p>
            <a:pPr lvl="1"/>
            <a:r>
              <a:rPr kumimoji="1" lang="en-US" altLang="ja-JP" dirty="0" smtClean="0"/>
              <a:t>Technological neutrality </a:t>
            </a:r>
          </a:p>
          <a:p>
            <a:pPr lvl="2"/>
            <a:r>
              <a:rPr lang="en-US" altLang="ja-JP" dirty="0" smtClean="0"/>
              <a:t>E-banking &lt; banking services</a:t>
            </a:r>
          </a:p>
          <a:p>
            <a:pPr lvl="2"/>
            <a:r>
              <a:rPr kumimoji="1" lang="en-US" altLang="ja-JP" dirty="0" smtClean="0"/>
              <a:t>Online-shopping &lt; distribution services </a:t>
            </a:r>
          </a:p>
          <a:p>
            <a:r>
              <a:rPr lang="en-US" altLang="ja-JP" dirty="0" smtClean="0"/>
              <a:t>“New” services such as search engine</a:t>
            </a:r>
          </a:p>
          <a:p>
            <a:pPr lvl="1"/>
            <a:r>
              <a:rPr kumimoji="1" lang="en-US" altLang="ja-JP" dirty="0" smtClean="0"/>
              <a:t>Already included somewhere (e.g. telecommunication)? Maybe no consensus. </a:t>
            </a:r>
          </a:p>
          <a:p>
            <a:pPr lvl="1"/>
            <a:r>
              <a:rPr lang="en-US" altLang="ja-JP" dirty="0" smtClean="0"/>
              <a:t>Given the current service classification used by many WTO members (W120), it is unlikely that e-commerce is committed in the schedules.   </a:t>
            </a:r>
            <a:endParaRPr kumimoji="1" lang="en-US" altLang="ja-JP" dirty="0" smtClean="0"/>
          </a:p>
          <a:p>
            <a:endParaRPr kumimoji="1" lang="ja-JP" altLang="en-US" dirty="0"/>
          </a:p>
        </p:txBody>
      </p:sp>
    </p:spTree>
    <p:extLst>
      <p:ext uri="{BB962C8B-B14F-4D97-AF65-F5344CB8AC3E}">
        <p14:creationId xmlns:p14="http://schemas.microsoft.com/office/powerpoint/2010/main" val="3889478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 FTAs and E-commerce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All US FTAs have some provisions on E-commerce </a:t>
            </a:r>
          </a:p>
          <a:p>
            <a:pPr lvl="1"/>
            <a:r>
              <a:rPr kumimoji="1" lang="en-US" altLang="ja-JP" dirty="0" smtClean="0"/>
              <a:t>Australia, Chile, Singapore, Bahrain, Morocco, Oman, Peru, CAFTA-DR, Panama, Columbia, and Korea </a:t>
            </a:r>
          </a:p>
          <a:p>
            <a:pPr lvl="1"/>
            <a:r>
              <a:rPr lang="en-US" altLang="ja-JP" dirty="0" smtClean="0"/>
              <a:t>US-Korea the most substantial so far (4 pages)</a:t>
            </a:r>
            <a:endParaRPr kumimoji="1" lang="en-US" altLang="ja-JP" dirty="0" smtClean="0"/>
          </a:p>
          <a:p>
            <a:r>
              <a:rPr lang="en-US" altLang="ja-JP" dirty="0" smtClean="0"/>
              <a:t>E-commerce undefined. Defined terms are: </a:t>
            </a:r>
          </a:p>
          <a:p>
            <a:pPr lvl="1"/>
            <a:r>
              <a:rPr kumimoji="1" lang="en-US" altLang="ja-JP" dirty="0" smtClean="0"/>
              <a:t>Computing facilities</a:t>
            </a:r>
          </a:p>
          <a:p>
            <a:pPr lvl="1"/>
            <a:r>
              <a:rPr lang="en-US" altLang="ja-JP" dirty="0" smtClean="0"/>
              <a:t>Digital product</a:t>
            </a:r>
          </a:p>
          <a:p>
            <a:pPr lvl="1"/>
            <a:r>
              <a:rPr kumimoji="1" lang="en-US" altLang="ja-JP" dirty="0" smtClean="0"/>
              <a:t>Electronic authentication</a:t>
            </a:r>
          </a:p>
          <a:p>
            <a:pPr lvl="1"/>
            <a:r>
              <a:rPr lang="en-US" altLang="ja-JP" dirty="0" smtClean="0"/>
              <a:t>Electronic transmission </a:t>
            </a:r>
          </a:p>
          <a:p>
            <a:pPr lvl="1"/>
            <a:r>
              <a:rPr lang="en-US" altLang="ja-JP" dirty="0" smtClean="0"/>
              <a:t>Personal information </a:t>
            </a:r>
          </a:p>
          <a:p>
            <a:pPr lvl="1"/>
            <a:r>
              <a:rPr kumimoji="1" lang="en-US" altLang="ja-JP" dirty="0" smtClean="0"/>
              <a:t>Unsolicited commercial electronic message</a:t>
            </a:r>
          </a:p>
          <a:p>
            <a:endParaRPr kumimoji="1" lang="ja-JP" altLang="en-US" dirty="0"/>
          </a:p>
        </p:txBody>
      </p:sp>
    </p:spTree>
    <p:extLst>
      <p:ext uri="{BB962C8B-B14F-4D97-AF65-F5344CB8AC3E}">
        <p14:creationId xmlns:p14="http://schemas.microsoft.com/office/powerpoint/2010/main" val="695447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E-commerce Chapter in US FTAs </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smtClean="0"/>
              <a:t>Duties: No duties and fees on </a:t>
            </a:r>
            <a:r>
              <a:rPr lang="en-US" altLang="ja-JP" dirty="0"/>
              <a:t>d</a:t>
            </a:r>
            <a:r>
              <a:rPr lang="en-US" altLang="ja-JP" dirty="0" smtClean="0"/>
              <a:t>igital products delivered either by electronic transmission or traditional medium. </a:t>
            </a:r>
          </a:p>
          <a:p>
            <a:pPr lvl="1"/>
            <a:r>
              <a:rPr lang="en-US" altLang="ja-JP" dirty="0" smtClean="0"/>
              <a:t>Origin of digital products</a:t>
            </a:r>
          </a:p>
          <a:p>
            <a:pPr lvl="2"/>
            <a:r>
              <a:rPr lang="en-US" altLang="ja-JP" dirty="0"/>
              <a:t>US </a:t>
            </a:r>
            <a:r>
              <a:rPr lang="en-US" altLang="ja-JP" dirty="0" smtClean="0"/>
              <a:t>FTAs: Digital products produced outside its territory</a:t>
            </a:r>
          </a:p>
          <a:p>
            <a:pPr lvl="2"/>
            <a:r>
              <a:rPr lang="en-US" altLang="ja-JP" dirty="0" smtClean="0"/>
              <a:t>Korea-Singapore: Digital products produced in the territory of other party </a:t>
            </a:r>
          </a:p>
          <a:p>
            <a:r>
              <a:rPr kumimoji="1" lang="en-US" altLang="ja-JP" dirty="0" smtClean="0"/>
              <a:t>Electronic authentication and electronic signature</a:t>
            </a:r>
          </a:p>
          <a:p>
            <a:r>
              <a:rPr lang="en-US" altLang="ja-JP" dirty="0" smtClean="0"/>
              <a:t>Online consumer protection </a:t>
            </a:r>
          </a:p>
          <a:p>
            <a:r>
              <a:rPr lang="en-US" altLang="ja-JP" dirty="0" smtClean="0"/>
              <a:t>Paperless trade (best endeavor)</a:t>
            </a:r>
          </a:p>
          <a:p>
            <a:r>
              <a:rPr lang="en-US" altLang="ja-JP" dirty="0" smtClean="0"/>
              <a:t>Cross-border information flow (best endeavor)</a:t>
            </a:r>
          </a:p>
          <a:p>
            <a:endParaRPr kumimoji="1" lang="ja-JP" altLang="en-US" dirty="0"/>
          </a:p>
        </p:txBody>
      </p:sp>
    </p:spTree>
    <p:extLst>
      <p:ext uri="{BB962C8B-B14F-4D97-AF65-F5344CB8AC3E}">
        <p14:creationId xmlns:p14="http://schemas.microsoft.com/office/powerpoint/2010/main" val="935372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TPP E-commerce Chapter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Duties: no duties on electronic transmissions (not on “digital products”)</a:t>
            </a:r>
          </a:p>
          <a:p>
            <a:pPr lvl="1"/>
            <a:r>
              <a:rPr lang="en-US" altLang="ja-JP" dirty="0" smtClean="0"/>
              <a:t>Origin</a:t>
            </a:r>
            <a:r>
              <a:rPr lang="en-US" altLang="ja-JP" dirty="0"/>
              <a:t>: Digital products produced </a:t>
            </a:r>
            <a:r>
              <a:rPr lang="en-US" altLang="ja-JP" dirty="0" smtClean="0"/>
              <a:t>in the territory of another party. </a:t>
            </a:r>
            <a:endParaRPr kumimoji="1" lang="en-US" altLang="ja-JP" dirty="0" smtClean="0"/>
          </a:p>
          <a:p>
            <a:r>
              <a:rPr lang="en-US" altLang="ja-JP" dirty="0"/>
              <a:t>L</a:t>
            </a:r>
            <a:r>
              <a:rPr lang="en-US" altLang="ja-JP" dirty="0" smtClean="0"/>
              <a:t>ocation of facilities (Art 14.13) </a:t>
            </a:r>
          </a:p>
          <a:p>
            <a:pPr lvl="1"/>
            <a:r>
              <a:rPr lang="en-US" altLang="ja-JP" dirty="0" smtClean="0"/>
              <a:t>No Party </a:t>
            </a:r>
            <a:r>
              <a:rPr lang="en-US" altLang="ja-JP" dirty="0" smtClean="0">
                <a:solidFill>
                  <a:srgbClr val="FF0000"/>
                </a:solidFill>
              </a:rPr>
              <a:t>shall require </a:t>
            </a:r>
            <a:r>
              <a:rPr lang="en-US" altLang="ja-JP" dirty="0" smtClean="0"/>
              <a:t>a covered person to use or locate computing facilities in that Party’s territory as a condition for conducting business in that territory.</a:t>
            </a:r>
          </a:p>
          <a:p>
            <a:r>
              <a:rPr lang="en-US" altLang="ja-JP" dirty="0"/>
              <a:t>Source code (</a:t>
            </a:r>
            <a:r>
              <a:rPr lang="en-US" altLang="ja-JP" dirty="0" smtClean="0"/>
              <a:t>Art 14.17) </a:t>
            </a:r>
          </a:p>
          <a:p>
            <a:pPr lvl="1"/>
            <a:r>
              <a:rPr lang="en-US" altLang="ja-JP" dirty="0" smtClean="0"/>
              <a:t>No Party </a:t>
            </a:r>
            <a:r>
              <a:rPr lang="en-US" altLang="ja-JP" dirty="0" smtClean="0">
                <a:solidFill>
                  <a:srgbClr val="FF0000"/>
                </a:solidFill>
              </a:rPr>
              <a:t>shall require </a:t>
            </a:r>
            <a:r>
              <a:rPr lang="en-US" altLang="ja-JP" dirty="0" smtClean="0"/>
              <a:t>the transfer of, or access to, source code of software owned by a person of another Party, as a condition for the import, distribution, sale or use of such software, or of products containing such software, in its territory.</a:t>
            </a:r>
            <a:endParaRPr lang="en-US" altLang="ja-JP" dirty="0"/>
          </a:p>
          <a:p>
            <a:pPr lvl="2"/>
            <a:endParaRPr lang="en-US" altLang="ja-JP" dirty="0" smtClean="0"/>
          </a:p>
        </p:txBody>
      </p:sp>
    </p:spTree>
    <p:extLst>
      <p:ext uri="{BB962C8B-B14F-4D97-AF65-F5344CB8AC3E}">
        <p14:creationId xmlns:p14="http://schemas.microsoft.com/office/powerpoint/2010/main" val="2465718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5145" y="125760"/>
            <a:ext cx="10972800" cy="1143000"/>
          </a:xfrm>
        </p:spPr>
        <p:txBody>
          <a:bodyPr/>
          <a:lstStyle/>
          <a:p>
            <a:r>
              <a:rPr kumimoji="1" lang="en-US" altLang="ja-JP" dirty="0" smtClean="0"/>
              <a:t>TPP E-commerce Chapter </a:t>
            </a:r>
            <a:endParaRPr kumimoji="1" lang="ja-JP" altLang="en-US" dirty="0"/>
          </a:p>
        </p:txBody>
      </p:sp>
      <p:sp>
        <p:nvSpPr>
          <p:cNvPr id="3" name="コンテンツ プレースホルダー 2"/>
          <p:cNvSpPr>
            <a:spLocks noGrp="1"/>
          </p:cNvSpPr>
          <p:nvPr>
            <p:ph idx="1"/>
          </p:nvPr>
        </p:nvSpPr>
        <p:spPr>
          <a:xfrm>
            <a:off x="884777" y="1484784"/>
            <a:ext cx="10513168" cy="5184576"/>
          </a:xfrm>
        </p:spPr>
        <p:txBody>
          <a:bodyPr>
            <a:normAutofit fontScale="62500" lnSpcReduction="20000"/>
          </a:bodyPr>
          <a:lstStyle/>
          <a:p>
            <a:r>
              <a:rPr lang="en-US" altLang="ja-JP" dirty="0" smtClean="0"/>
              <a:t>Unsolicited messages (Art 14.14) </a:t>
            </a:r>
            <a:br>
              <a:rPr lang="en-US" altLang="ja-JP" dirty="0" smtClean="0"/>
            </a:br>
            <a:r>
              <a:rPr lang="en-US" altLang="ja-JP" dirty="0" smtClean="0"/>
              <a:t/>
            </a:r>
            <a:br>
              <a:rPr lang="en-US" altLang="ja-JP" dirty="0" smtClean="0"/>
            </a:br>
            <a:r>
              <a:rPr lang="en-US" altLang="ja-JP" dirty="0" smtClean="0"/>
              <a:t>Each Party </a:t>
            </a:r>
            <a:r>
              <a:rPr lang="en-US" altLang="ja-JP" dirty="0" smtClean="0">
                <a:solidFill>
                  <a:srgbClr val="FF0000"/>
                </a:solidFill>
              </a:rPr>
              <a:t>shall adopt or maintain </a:t>
            </a:r>
            <a:r>
              <a:rPr lang="en-US" altLang="ja-JP" dirty="0" smtClean="0"/>
              <a:t>measures regarding unsolicited commercial electronic messages that:</a:t>
            </a:r>
            <a:br>
              <a:rPr lang="en-US" altLang="ja-JP" dirty="0" smtClean="0"/>
            </a:br>
            <a:r>
              <a:rPr lang="en-US" altLang="ja-JP" dirty="0" smtClean="0"/>
              <a:t/>
            </a:r>
            <a:br>
              <a:rPr lang="en-US" altLang="ja-JP" dirty="0" smtClean="0"/>
            </a:br>
            <a:r>
              <a:rPr lang="en-US" altLang="ja-JP" dirty="0" smtClean="0"/>
              <a:t>require suppliers of unsolicited commercial electronic messages to facilitate the ability of recipients to prevent ongoing reception of those messages;</a:t>
            </a:r>
            <a:br>
              <a:rPr lang="en-US" altLang="ja-JP" dirty="0" smtClean="0"/>
            </a:br>
            <a:r>
              <a:rPr lang="en-US" altLang="ja-JP" dirty="0" smtClean="0"/>
              <a:t/>
            </a:r>
            <a:br>
              <a:rPr lang="en-US" altLang="ja-JP" dirty="0" smtClean="0"/>
            </a:br>
            <a:r>
              <a:rPr lang="en-US" altLang="ja-JP" dirty="0" smtClean="0"/>
              <a:t>require the consent</a:t>
            </a:r>
            <a:br>
              <a:rPr lang="en-US" altLang="ja-JP" dirty="0" smtClean="0"/>
            </a:br>
            <a:endParaRPr lang="en-US" altLang="ja-JP" dirty="0" smtClean="0"/>
          </a:p>
          <a:p>
            <a:r>
              <a:rPr lang="en-US" altLang="ja-JP" dirty="0" smtClean="0"/>
              <a:t>Domestic </a:t>
            </a:r>
            <a:r>
              <a:rPr lang="en-US" altLang="ja-JP" dirty="0"/>
              <a:t>Electronic Transactions </a:t>
            </a:r>
            <a:r>
              <a:rPr lang="en-US" altLang="ja-JP" dirty="0" smtClean="0"/>
              <a:t>Framework (Article 14.5) </a:t>
            </a:r>
            <a:br>
              <a:rPr lang="en-US" altLang="ja-JP" dirty="0" smtClean="0"/>
            </a:br>
            <a:r>
              <a:rPr lang="en-US" altLang="ja-JP" dirty="0" smtClean="0"/>
              <a:t/>
            </a:r>
            <a:br>
              <a:rPr lang="en-US" altLang="ja-JP" dirty="0" smtClean="0"/>
            </a:br>
            <a:r>
              <a:rPr lang="en-US" altLang="ja-JP" dirty="0" smtClean="0"/>
              <a:t>Each </a:t>
            </a:r>
            <a:r>
              <a:rPr lang="en-US" altLang="ja-JP" dirty="0"/>
              <a:t>Party </a:t>
            </a:r>
            <a:r>
              <a:rPr lang="en-US" altLang="ja-JP" dirty="0">
                <a:solidFill>
                  <a:srgbClr val="FF0000"/>
                </a:solidFill>
              </a:rPr>
              <a:t>shall maintain </a:t>
            </a:r>
            <a:r>
              <a:rPr lang="en-US" altLang="ja-JP" dirty="0"/>
              <a:t>a legal framework governing electronic transactions consistent with the principles of the UNCITRAL Model Law on Electronic Commerce 1996 or the United Nations Convention on the Use of Electronic Communications in International </a:t>
            </a:r>
            <a:r>
              <a:rPr lang="en-US" altLang="ja-JP" dirty="0" smtClean="0"/>
              <a:t>Contracts</a:t>
            </a:r>
          </a:p>
          <a:p>
            <a:endParaRPr lang="en-US" altLang="ja-JP" dirty="0" smtClean="0"/>
          </a:p>
          <a:p>
            <a:r>
              <a:rPr kumimoji="1" lang="en-US" altLang="ja-JP" dirty="0" smtClean="0"/>
              <a:t>Cooperation (Art 14.15) </a:t>
            </a:r>
          </a:p>
          <a:p>
            <a:pPr lvl="1"/>
            <a:r>
              <a:rPr lang="en-US" altLang="ja-JP" dirty="0" smtClean="0"/>
              <a:t>SMEs (best endeavor)</a:t>
            </a:r>
            <a:endParaRPr lang="en-US" altLang="ja-JP" dirty="0"/>
          </a:p>
        </p:txBody>
      </p:sp>
    </p:spTree>
    <p:extLst>
      <p:ext uri="{BB962C8B-B14F-4D97-AF65-F5344CB8AC3E}">
        <p14:creationId xmlns:p14="http://schemas.microsoft.com/office/powerpoint/2010/main" val="2576971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Sensitive Issues? </a:t>
            </a:r>
            <a:endParaRPr kumimoji="1" lang="ja-JP" altLang="en-US" dirty="0"/>
          </a:p>
        </p:txBody>
      </p:sp>
      <p:sp>
        <p:nvSpPr>
          <p:cNvPr id="3" name="コンテンツ プレースホルダー 2"/>
          <p:cNvSpPr>
            <a:spLocks noGrp="1"/>
          </p:cNvSpPr>
          <p:nvPr>
            <p:ph idx="1"/>
          </p:nvPr>
        </p:nvSpPr>
        <p:spPr>
          <a:xfrm>
            <a:off x="263352" y="1340768"/>
            <a:ext cx="11665296" cy="5328592"/>
          </a:xfrm>
        </p:spPr>
        <p:txBody>
          <a:bodyPr>
            <a:normAutofit fontScale="85000" lnSpcReduction="20000"/>
          </a:bodyPr>
          <a:lstStyle/>
          <a:p>
            <a:r>
              <a:rPr lang="en-US" altLang="ja-JP" dirty="0"/>
              <a:t>Information Flow </a:t>
            </a:r>
          </a:p>
          <a:p>
            <a:pPr lvl="1"/>
            <a:r>
              <a:rPr kumimoji="1" lang="en-US" altLang="ja-JP" dirty="0" smtClean="0"/>
              <a:t>Past US FTAs </a:t>
            </a:r>
          </a:p>
          <a:p>
            <a:pPr lvl="2"/>
            <a:r>
              <a:rPr kumimoji="1" lang="en-US" altLang="ja-JP" dirty="0" smtClean="0"/>
              <a:t>Best endeavor</a:t>
            </a:r>
            <a:r>
              <a:rPr lang="ja-JP" altLang="en-US" dirty="0"/>
              <a:t> </a:t>
            </a:r>
            <a:r>
              <a:rPr lang="en-US" altLang="ja-JP" dirty="0" smtClean="0"/>
              <a:t>+ Relatively broad scope </a:t>
            </a:r>
          </a:p>
          <a:p>
            <a:pPr lvl="2"/>
            <a:r>
              <a:rPr lang="en-US" altLang="ja-JP" dirty="0" smtClean="0"/>
              <a:t>KORUS: “shall endeavor to refrain from imposing or maintaining unnecessary barriers to electronic information flows across borders” (Art 15.8). </a:t>
            </a:r>
          </a:p>
          <a:p>
            <a:pPr lvl="1"/>
            <a:r>
              <a:rPr kumimoji="1" lang="en-US" altLang="ja-JP" dirty="0" smtClean="0"/>
              <a:t>TPP </a:t>
            </a:r>
          </a:p>
          <a:p>
            <a:pPr lvl="2"/>
            <a:r>
              <a:rPr lang="en-US" altLang="ja-JP" dirty="0" smtClean="0"/>
              <a:t>Obligation + relatively limited scope</a:t>
            </a:r>
          </a:p>
          <a:p>
            <a:pPr lvl="2"/>
            <a:r>
              <a:rPr lang="en-US" altLang="ja-JP" dirty="0" smtClean="0"/>
              <a:t>Art 14.11: “Each Party </a:t>
            </a:r>
            <a:r>
              <a:rPr lang="en-US" altLang="ja-JP" dirty="0" smtClean="0">
                <a:solidFill>
                  <a:srgbClr val="FF0000"/>
                </a:solidFill>
              </a:rPr>
              <a:t>shall allow </a:t>
            </a:r>
            <a:r>
              <a:rPr lang="en-US" altLang="ja-JP" dirty="0" smtClean="0"/>
              <a:t>the cross-border transfer of information by electronic means, including personal information, when this activity is for the conduct of the </a:t>
            </a:r>
            <a:r>
              <a:rPr lang="en-US" altLang="ja-JP" dirty="0" smtClean="0">
                <a:solidFill>
                  <a:srgbClr val="FF0000"/>
                </a:solidFill>
              </a:rPr>
              <a:t>business</a:t>
            </a:r>
            <a:r>
              <a:rPr lang="en-US" altLang="ja-JP" dirty="0" smtClean="0"/>
              <a:t> of a covered person (investment, investor and service suppliers).”</a:t>
            </a:r>
          </a:p>
          <a:p>
            <a:r>
              <a:rPr kumimoji="1" lang="en-US" altLang="ja-JP" dirty="0" smtClean="0"/>
              <a:t>Cyber security</a:t>
            </a:r>
          </a:p>
          <a:p>
            <a:pPr lvl="1"/>
            <a:r>
              <a:rPr lang="en-US" altLang="ja-JP" dirty="0" smtClean="0"/>
              <a:t>TPP: best endeavor</a:t>
            </a:r>
          </a:p>
          <a:p>
            <a:pPr lvl="2"/>
            <a:r>
              <a:rPr lang="en-US" altLang="ja-JP" dirty="0"/>
              <a:t>The Parties </a:t>
            </a:r>
            <a:r>
              <a:rPr lang="en-US" altLang="ja-JP" dirty="0" err="1"/>
              <a:t>recognise</a:t>
            </a:r>
            <a:r>
              <a:rPr lang="en-US" altLang="ja-JP" dirty="0"/>
              <a:t> the importance of:</a:t>
            </a:r>
          </a:p>
          <a:p>
            <a:pPr lvl="2"/>
            <a:r>
              <a:rPr lang="en-US" altLang="ja-JP" dirty="0"/>
              <a:t>(a) building the capabilities of their national entities responsible for computer security incident response; and</a:t>
            </a:r>
          </a:p>
          <a:p>
            <a:pPr lvl="2"/>
            <a:r>
              <a:rPr lang="en-US" altLang="ja-JP" dirty="0"/>
              <a:t>(b) using existing collaboration mechanisms to cooperate </a:t>
            </a:r>
            <a:r>
              <a:rPr lang="en-US" altLang="ja-JP" dirty="0" smtClean="0"/>
              <a:t>…. </a:t>
            </a:r>
            <a:r>
              <a:rPr lang="ja-JP" altLang="en-US" dirty="0" smtClean="0"/>
              <a:t> </a:t>
            </a:r>
            <a:endParaRPr kumimoji="1" lang="en-US" altLang="ja-JP" dirty="0" smtClean="0"/>
          </a:p>
        </p:txBody>
      </p:sp>
    </p:spTree>
    <p:extLst>
      <p:ext uri="{BB962C8B-B14F-4D97-AF65-F5344CB8AC3E}">
        <p14:creationId xmlns:p14="http://schemas.microsoft.com/office/powerpoint/2010/main" val="3646171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606</Words>
  <Application>Microsoft Office PowerPoint</Application>
  <PresentationFormat>宽屏</PresentationFormat>
  <Paragraphs>74</Paragraphs>
  <Slides>9</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ＭＳ Ｐゴシック</vt:lpstr>
      <vt:lpstr>Arial</vt:lpstr>
      <vt:lpstr>Calibri</vt:lpstr>
      <vt:lpstr>Office ​​テーマ</vt:lpstr>
      <vt:lpstr>APEC E-Commerce Business Alliances Forum Jinjaing, China 28-20 June 2016</vt:lpstr>
      <vt:lpstr>Contents</vt:lpstr>
      <vt:lpstr>WTO and E-commerce</vt:lpstr>
      <vt:lpstr>GATS and E-commerce </vt:lpstr>
      <vt:lpstr>US FTAs and E-commerce </vt:lpstr>
      <vt:lpstr>E-commerce Chapter in US FTAs </vt:lpstr>
      <vt:lpstr>TPP E-commerce Chapter </vt:lpstr>
      <vt:lpstr>TPP E-commerce Chapter </vt:lpstr>
      <vt:lpstr>Sensitive Issues?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E-commerce Chapter in FTAs</dc:title>
  <dc:creator>浜中 慎太郎</dc:creator>
  <cp:lastModifiedBy>admin</cp:lastModifiedBy>
  <cp:revision>50</cp:revision>
  <cp:lastPrinted>2016-06-21T03:52:55Z</cp:lastPrinted>
  <dcterms:created xsi:type="dcterms:W3CDTF">2016-06-20T13:00:03Z</dcterms:created>
  <dcterms:modified xsi:type="dcterms:W3CDTF">2016-06-28T10:15:26Z</dcterms:modified>
</cp:coreProperties>
</file>