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8" r:id="rId3"/>
    <p:sldId id="337" r:id="rId4"/>
    <p:sldId id="353" r:id="rId5"/>
    <p:sldId id="349" r:id="rId6"/>
    <p:sldId id="351" r:id="rId7"/>
    <p:sldId id="352" r:id="rId8"/>
    <p:sldId id="350" r:id="rId9"/>
    <p:sldId id="326" r:id="rId10"/>
    <p:sldId id="277" r:id="rId11"/>
    <p:sldId id="278" r:id="rId12"/>
    <p:sldId id="354" r:id="rId13"/>
    <p:sldId id="346" r:id="rId14"/>
    <p:sldId id="356" r:id="rId15"/>
    <p:sldId id="357" r:id="rId16"/>
    <p:sldId id="358" r:id="rId17"/>
    <p:sldId id="355" r:id="rId18"/>
    <p:sldId id="347" r:id="rId19"/>
    <p:sldId id="31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9389" autoAdjust="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9F3A-E96A-4D10-8F4D-2AA27681FF20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F3CE4-8569-45E4-BA9A-FBC829CB72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6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93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33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79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1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90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1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55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0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6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9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1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193F-683B-457A-87E2-433F79472F15}" type="datetimeFigureOut">
              <a:rPr lang="ko-KR" altLang="en-US" smtClean="0"/>
              <a:t>2016-06-28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70FD-0E4B-41F0-A0A0-F92CF2078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5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266557" y="880365"/>
            <a:ext cx="2439721" cy="14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>
                <a:solidFill>
                  <a:schemeClr val="tx1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Korea International </a:t>
            </a:r>
          </a:p>
          <a:p>
            <a:pPr algn="r"/>
            <a:r>
              <a:rPr lang="en-US" altLang="ko-KR" sz="1400" b="1" dirty="0">
                <a:solidFill>
                  <a:schemeClr val="tx1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Trade Association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1529408"/>
            <a:ext cx="12192000" cy="53285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656" y="2618036"/>
            <a:ext cx="887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</a:t>
            </a:r>
          </a:p>
          <a:p>
            <a:pPr algn="ctr"/>
            <a:r>
              <a:rPr lang="en-US" altLang="ko-KR" sz="3600" b="1" i="1" dirty="0" err="1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SMEs’Cross</a:t>
            </a:r>
            <a:r>
              <a:rPr lang="en-US" altLang="ko-KR" sz="36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-border e-Commerce</a:t>
            </a:r>
          </a:p>
        </p:txBody>
      </p:sp>
      <p:pic>
        <p:nvPicPr>
          <p:cNvPr id="1026" name="Picture 2" descr="http://www.kita.net/common/img/info/KITA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76864"/>
            <a:ext cx="710266" cy="7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61174" y="458112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Cecilia Sun-Young SHIN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cecilia@kita.net</a:t>
            </a:r>
            <a:endParaRPr lang="ko-KR" altLang="en-US" sz="2800" b="1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2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B2B </a:t>
            </a:r>
            <a:r>
              <a:rPr lang="en-US" altLang="ko-KR" b="1" dirty="0"/>
              <a:t>+ </a:t>
            </a:r>
            <a:r>
              <a:rPr lang="en-US" altLang="ko-KR" b="1" dirty="0"/>
              <a:t>B2C </a:t>
            </a:r>
            <a:r>
              <a:rPr lang="en-US" altLang="ko-KR" b="1" dirty="0"/>
              <a:t>= </a:t>
            </a:r>
            <a:r>
              <a:rPr lang="en-US" altLang="ko-KR" b="1" dirty="0"/>
              <a:t>B2B2</a:t>
            </a:r>
            <a:r>
              <a:rPr lang="en-US" altLang="ko-KR" b="1" dirty="0"/>
              <a:t>C</a:t>
            </a:r>
            <a:endParaRPr lang="en-US" altLang="ko-KR" b="1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555051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1847529" y="980729"/>
            <a:ext cx="4211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B2B               +  B2C </a:t>
            </a:r>
            <a:endParaRPr lang="ko-KR" altLang="en-US" sz="32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031984" y="2716833"/>
            <a:ext cx="1856104" cy="3448473"/>
            <a:chOff x="3466404" y="2852075"/>
            <a:chExt cx="1856104" cy="3448473"/>
          </a:xfrm>
        </p:grpSpPr>
        <p:sp>
          <p:nvSpPr>
            <p:cNvPr id="47" name="Moon 90"/>
            <p:cNvSpPr/>
            <p:nvPr/>
          </p:nvSpPr>
          <p:spPr>
            <a:xfrm flipH="1">
              <a:off x="3466404" y="2852075"/>
              <a:ext cx="9483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48" name="Moon 89"/>
            <p:cNvSpPr/>
            <p:nvPr/>
          </p:nvSpPr>
          <p:spPr>
            <a:xfrm flipH="1">
              <a:off x="3627096" y="2852075"/>
              <a:ext cx="1162492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49" name="Moon 24"/>
            <p:cNvSpPr/>
            <p:nvPr/>
          </p:nvSpPr>
          <p:spPr>
            <a:xfrm flipH="1">
              <a:off x="3841190" y="2852075"/>
              <a:ext cx="13578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50" name="Notched Right Arrow 26"/>
            <p:cNvSpPr/>
            <p:nvPr/>
          </p:nvSpPr>
          <p:spPr>
            <a:xfrm>
              <a:off x="4931802" y="2959389"/>
              <a:ext cx="390706" cy="3233844"/>
            </a:xfrm>
            <a:prstGeom prst="notched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15680" y="1705812"/>
            <a:ext cx="74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attracts buyers for consumer goods to buy interested goods at Kmall24</a:t>
            </a:r>
            <a:r>
              <a:rPr lang="en-US" altLang="ko-KR" sz="1400" b="1" dirty="0">
                <a:solidFill>
                  <a:srgbClr val="0070C0"/>
                </a:solidFill>
              </a:rPr>
              <a:t>(B2B 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B2C)</a:t>
            </a:r>
          </a:p>
          <a:p>
            <a:r>
              <a:rPr lang="en-US" altLang="ko-KR" sz="1400" b="1" dirty="0"/>
              <a:t>attracts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b="1" dirty="0">
                <a:sym typeface="Wingdings" panose="05000000000000000000" pitchFamily="2" charset="2"/>
              </a:rPr>
              <a:t>sellers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of consumer goods to sell their goods </a:t>
            </a:r>
            <a:r>
              <a:rPr lang="en-US" altLang="ko-KR" sz="1400" b="1" dirty="0"/>
              <a:t>at Kmall24</a:t>
            </a:r>
            <a:r>
              <a:rPr lang="en-US" altLang="ko-KR" sz="1400" b="1" dirty="0">
                <a:solidFill>
                  <a:srgbClr val="0070C0"/>
                </a:solidFill>
              </a:rPr>
              <a:t>(B2B 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B2C)</a:t>
            </a:r>
            <a:endParaRPr lang="ko-KR" altLang="en-US" sz="1400" b="1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891465"/>
            <a:ext cx="3164601" cy="3201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25558"/>
            <a:ext cx="1368152" cy="62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5231904" y="4077073"/>
            <a:ext cx="136815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/>
              <a:t>Selecting</a:t>
            </a:r>
            <a:r>
              <a:rPr lang="ko-KR" altLang="en-US" sz="1400" b="1" i="1" dirty="0"/>
              <a:t> </a:t>
            </a:r>
            <a:endParaRPr lang="en-US" altLang="ko-KR" sz="1400" b="1" i="1" dirty="0"/>
          </a:p>
          <a:p>
            <a:pPr algn="ctr"/>
            <a:r>
              <a:rPr lang="en-US" altLang="ko-KR" sz="1400" b="1" i="1" dirty="0"/>
              <a:t>DB</a:t>
            </a:r>
            <a:endParaRPr lang="ko-KR" altLang="en-US" sz="1400" b="1" i="1" dirty="0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924945"/>
            <a:ext cx="3425569" cy="300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392144" y="5919665"/>
            <a:ext cx="280831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/>
              <a:t>Marketing related products</a:t>
            </a:r>
          </a:p>
          <a:p>
            <a:pPr algn="ctr"/>
            <a:r>
              <a:rPr lang="en-US" altLang="ko-KR" sz="1200" b="1" i="1" dirty="0"/>
              <a:t>in Kmall24</a:t>
            </a:r>
            <a:endParaRPr lang="ko-KR" altLang="en-US" sz="1200" b="1" i="1" dirty="0"/>
          </a:p>
        </p:txBody>
      </p:sp>
      <p:cxnSp>
        <p:nvCxnSpPr>
          <p:cNvPr id="59" name="직선 연결선 58"/>
          <p:cNvCxnSpPr/>
          <p:nvPr/>
        </p:nvCxnSpPr>
        <p:spPr>
          <a:xfrm flipV="1">
            <a:off x="6023992" y="4616437"/>
            <a:ext cx="0" cy="147686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6023992" y="6093297"/>
            <a:ext cx="126014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kmall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3"/>
            <a:ext cx="1080120" cy="3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844756" y="2492897"/>
            <a:ext cx="3027109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/>
              <a:t>consumer goods in B2B site</a:t>
            </a:r>
            <a:endParaRPr lang="ko-KR" altLang="en-US" sz="1400" b="1" i="1" dirty="0"/>
          </a:p>
        </p:txBody>
      </p:sp>
      <p:sp>
        <p:nvSpPr>
          <p:cNvPr id="64" name="직사각형 63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pic>
        <p:nvPicPr>
          <p:cNvPr id="22" name="Picture 4" descr="kmall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21" y="1087343"/>
            <a:ext cx="1080120" cy="3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44" y="1112902"/>
            <a:ext cx="1368152" cy="3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206624"/>
            <a:ext cx="12192000" cy="4032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886712" y="2132856"/>
            <a:ext cx="2826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Shift marketing platform</a:t>
            </a:r>
          </a:p>
        </p:txBody>
      </p:sp>
      <p:pic>
        <p:nvPicPr>
          <p:cNvPr id="12" name="Picture 4" descr="http://orig11.deviantart.net/4a51/f/2012/355/d/7/circulo_png_azul_by_fruttillita333-d5oph2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6" y="2653879"/>
            <a:ext cx="22682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orig11.deviantart.net/4a51/f/2012/355/d/7/circulo_png_azul_by_fruttillita333-d5oph2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3" y="2653879"/>
            <a:ext cx="22682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79576" y="3070682"/>
            <a:ext cx="12458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B2C</a:t>
            </a:r>
          </a:p>
          <a:p>
            <a:r>
              <a:rPr lang="en-US" altLang="ko-KR" sz="4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B2B</a:t>
            </a:r>
            <a:endParaRPr lang="ko-KR" altLang="en-US" sz="44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03912" y="3068960"/>
            <a:ext cx="12458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B2B</a:t>
            </a:r>
          </a:p>
          <a:p>
            <a:r>
              <a:rPr lang="en-US" altLang="ko-KR" sz="4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B2C</a:t>
            </a:r>
            <a:endParaRPr lang="ko-KR" altLang="en-US" sz="44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pic>
        <p:nvPicPr>
          <p:cNvPr id="26" name="Picture 4" descr="http://orig11.deviantart.net/4a51/f/2012/355/d/7/circulo_png_azul_by_fruttillita333-d5oph2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708920"/>
            <a:ext cx="22682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052287" y="3058414"/>
            <a:ext cx="851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⇒</a:t>
            </a:r>
            <a:endParaRPr lang="en-US" altLang="ko-KR" sz="60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8" name="직선 화살표 연결선 7"/>
          <p:cNvCxnSpPr>
            <a:stCxn id="12" idx="3"/>
            <a:endCxn id="14" idx="1"/>
          </p:cNvCxnSpPr>
          <p:nvPr/>
        </p:nvCxnSpPr>
        <p:spPr>
          <a:xfrm>
            <a:off x="4043771" y="3661991"/>
            <a:ext cx="756083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6501728" y="2132856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Increase </a:t>
            </a:r>
            <a:r>
              <a:rPr lang="en-US" altLang="ko-KR" sz="1600" b="1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CBEC volume</a:t>
            </a:r>
            <a:endParaRPr lang="en-US" altLang="ko-KR" sz="1600" b="1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19908" y="466949"/>
            <a:ext cx="7351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Upgrade CBEC quality and quantity by B2CB &amp; B2BC </a:t>
            </a:r>
            <a:endParaRPr lang="ko-KR" altLang="en-US" sz="22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32304" y="3745414"/>
            <a:ext cx="144016" cy="331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120336" y="3413756"/>
            <a:ext cx="144016" cy="6633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9408368" y="2653880"/>
            <a:ext cx="144016" cy="14231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8616280" y="4077072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88288" y="342900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0.3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6320" y="306896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2.0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64352" y="234888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6</a:t>
            </a:r>
            <a:r>
              <a:rPr lang="en-US" altLang="ko-KR" sz="1400" dirty="0"/>
              <a:t>.0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516888" y="2636913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(Million$)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688288" y="4129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‘14</a:t>
            </a:r>
            <a:endParaRPr lang="ko-KR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976320" y="4129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‘15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264352" y="4129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‘16</a:t>
            </a:r>
            <a:endParaRPr lang="ko-KR" altLang="en-US" sz="1400" dirty="0"/>
          </a:p>
        </p:txBody>
      </p:sp>
      <p:sp>
        <p:nvSpPr>
          <p:cNvPr id="25" name="직사각형 24"/>
          <p:cNvSpPr/>
          <p:nvPr/>
        </p:nvSpPr>
        <p:spPr>
          <a:xfrm>
            <a:off x="1363007" y="5633867"/>
            <a:ext cx="94789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7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 can do it both since we have both B2B and B2C platforms!</a:t>
            </a:r>
          </a:p>
          <a:p>
            <a:pPr algn="ctr"/>
            <a:r>
              <a:rPr lang="en-US" altLang="ko-KR" sz="17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We are the only Korean SMEs supporting organization that have both B2B and B2C tools!</a:t>
            </a:r>
            <a:endParaRPr lang="ko-KR" altLang="en-US" sz="17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6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47529" y="980728"/>
            <a:ext cx="4106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Table of Contents</a:t>
            </a:r>
            <a:r>
              <a:rPr lang="ko-KR" altLang="en-US" sz="4000" b="1" dirty="0"/>
              <a:t> 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919536" y="1555051"/>
            <a:ext cx="849694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052400" y="2351863"/>
            <a:ext cx="4187616" cy="10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084272" y="4168716"/>
            <a:ext cx="4155744" cy="277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047274" y="198934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50210" y="381714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040216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040216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19893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Omni-Channel Marketing 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51584" y="2369007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On-line &amp; Off-line =&gt; O2O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B2B &amp; B2C =&gt; B2B2C &amp; B2C2B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1584" y="38042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Smarter e-Marketing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584" y="4164288"/>
            <a:ext cx="429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Impact Visually</a:t>
            </a:r>
            <a:endParaRPr lang="ko-KR" altLang="en-US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Interact Effectively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Target Accurately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Utilize Stars &amp; Stories</a:t>
            </a:r>
            <a:endParaRPr lang="ko-KR" altLang="en-US" sz="1600" dirty="0"/>
          </a:p>
        </p:txBody>
      </p:sp>
      <p:pic>
        <p:nvPicPr>
          <p:cNvPr id="1026" name="Picture 2" descr="D:\2016_e비즈전략실\0628_APEC E-Commerce Biz Alliance Forum\발표자료\art_1446193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950875"/>
            <a:ext cx="3600400" cy="5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847529" y="722314"/>
            <a:ext cx="5802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1</a:t>
            </a:r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. IMPACT VISUALLY !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386088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24000" y="1485875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VIDEO COMMERCE : Video contents instead of texts and images !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  - Video clips about the products can raise conversion rate </a:t>
            </a:r>
            <a:r>
              <a:rPr lang="en-US" altLang="ko-KR" sz="1600" dirty="0" err="1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upto</a:t>
            </a:r>
            <a:r>
              <a:rPr lang="en-US" altLang="ko-KR" sz="16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over 5 times.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16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 - Video clips take 57% of Korea’s mobile data traffic in 2015 -&gt; Video contents’ influence </a:t>
            </a:r>
          </a:p>
          <a:p>
            <a:pPr>
              <a:lnSpc>
                <a:spcPct val="150000"/>
              </a:lnSpc>
            </a:pPr>
            <a:r>
              <a:rPr lang="en-US" altLang="ko-KR" sz="1600" i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  * </a:t>
            </a:r>
            <a:r>
              <a:rPr lang="en-US" altLang="ko-KR" sz="1600" i="1" dirty="0"/>
              <a:t>Conversion Rate : the </a:t>
            </a:r>
            <a:r>
              <a:rPr lang="en-US" altLang="ko-KR" sz="1600" i="1" dirty="0"/>
              <a:t>number of online customer visits that turn into actual orders</a:t>
            </a:r>
            <a:endParaRPr lang="en-US" altLang="ko-KR" sz="1600" i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D:\2016_e비즈전략실\0628_APEC E-Commerce Biz Alliance Forum\발표자료\P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20" y="3332052"/>
            <a:ext cx="2305050" cy="25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5821" y="5983142"/>
            <a:ext cx="227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 </a:t>
            </a:r>
            <a:r>
              <a:rPr lang="en-US" altLang="ko-KR" sz="1400" dirty="0" err="1"/>
              <a:t>bil</a:t>
            </a:r>
            <a:r>
              <a:rPr lang="en-US" altLang="ko-KR" sz="1400" dirty="0"/>
              <a:t> views on </a:t>
            </a:r>
            <a:r>
              <a:rPr lang="en-US" altLang="ko-KR" sz="1400" dirty="0" err="1"/>
              <a:t>Youtube</a:t>
            </a:r>
            <a:endParaRPr lang="en-US" altLang="ko-KR" sz="1400" dirty="0"/>
          </a:p>
          <a:p>
            <a:r>
              <a:rPr lang="en-US" altLang="ko-KR" sz="1400" dirty="0"/>
              <a:t>=&gt; Became world star</a:t>
            </a:r>
            <a:endParaRPr lang="ko-KR" altLang="en-US" sz="1400" dirty="0"/>
          </a:p>
        </p:txBody>
      </p:sp>
      <p:pic>
        <p:nvPicPr>
          <p:cNvPr id="2052" name="Picture 4" descr="D:\2016_e비즈전략실\0628_APEC E-Commerce Biz Alliance Forum\발표자료\car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46" y="3311362"/>
            <a:ext cx="3560057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26256" y="5390350"/>
            <a:ext cx="35200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 </a:t>
            </a:r>
            <a:r>
              <a:rPr lang="en-US" altLang="ko-KR" sz="1400" dirty="0" err="1"/>
              <a:t>bil</a:t>
            </a:r>
            <a:r>
              <a:rPr lang="en-US" altLang="ko-KR" sz="1400" dirty="0"/>
              <a:t> views on </a:t>
            </a:r>
            <a:r>
              <a:rPr lang="en-US" altLang="ko-KR" sz="1400" dirty="0" err="1"/>
              <a:t>Youtube</a:t>
            </a:r>
            <a:r>
              <a:rPr lang="en-US" altLang="ko-KR" sz="1400" dirty="0"/>
              <a:t> only in Korea,</a:t>
            </a:r>
          </a:p>
          <a:p>
            <a:r>
              <a:rPr lang="en-US" altLang="ko-KR" sz="1400" dirty="0"/>
              <a:t>made her every children’s big star and every parents’ enemy, only after 1.5 years, and the company is now the most powerful in Korea’s toy market.</a:t>
            </a:r>
            <a:endParaRPr lang="ko-KR" altLang="en-US" sz="1400" dirty="0"/>
          </a:p>
        </p:txBody>
      </p:sp>
      <p:pic>
        <p:nvPicPr>
          <p:cNvPr id="2053" name="Picture 5" descr="D:\2016_e비즈전략실\0628_APEC E-Commerce Biz Alliance Forum\발표자료\ave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4" y="3281748"/>
            <a:ext cx="1665831" cy="22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99344" y="5555830"/>
            <a:ext cx="2273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Gmarket</a:t>
            </a:r>
            <a:r>
              <a:rPr lang="en-US" altLang="ko-KR" sz="1400" dirty="0"/>
              <a:t> + </a:t>
            </a:r>
            <a:r>
              <a:rPr lang="en-US" altLang="ko-KR" sz="1400" dirty="0" err="1"/>
              <a:t>Youtube</a:t>
            </a:r>
            <a:r>
              <a:rPr lang="en-US" altLang="ko-KR" sz="1400" dirty="0"/>
              <a:t> Stars Collab =&gt; turnover increased30 times among young customers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30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847529" y="722314"/>
            <a:ext cx="596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2. Interact Effectively !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386088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8256240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256240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24000" y="1485874"/>
            <a:ext cx="90364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CONVERSATIONAL COMMERCE*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: Real-time communication with customers! 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* </a:t>
            </a:r>
            <a:r>
              <a:rPr lang="en-US" altLang="ko-KR" sz="1400" i="1" dirty="0"/>
              <a:t>Utilizing </a:t>
            </a:r>
            <a:r>
              <a:rPr lang="en-US" altLang="ko-KR" sz="1400" i="1" dirty="0"/>
              <a:t>chat, messaging, or other natural language interfaces (i.e. voice) to interact with people, </a:t>
            </a:r>
            <a:endParaRPr lang="en-US" altLang="ko-KR" sz="1400" i="1" dirty="0"/>
          </a:p>
          <a:p>
            <a:pPr algn="just">
              <a:lnSpc>
                <a:spcPct val="150000"/>
              </a:lnSpc>
            </a:pPr>
            <a:r>
              <a:rPr lang="en-US" altLang="ko-KR" sz="1400" i="1" dirty="0"/>
              <a:t> </a:t>
            </a:r>
            <a:r>
              <a:rPr lang="en-US" altLang="ko-KR" sz="1400" i="1" dirty="0"/>
              <a:t>          brands</a:t>
            </a:r>
            <a:r>
              <a:rPr lang="en-US" altLang="ko-KR" sz="1400" i="1" dirty="0"/>
              <a:t>, or services and </a:t>
            </a:r>
            <a:r>
              <a:rPr lang="en-US" altLang="ko-KR" sz="1400" i="1" dirty="0"/>
              <a:t>bots, and the </a:t>
            </a:r>
            <a:r>
              <a:rPr lang="en-US" altLang="ko-KR" sz="1400" i="1" dirty="0"/>
              <a:t>result is that </a:t>
            </a:r>
            <a:r>
              <a:rPr lang="en-US" altLang="ko-KR" sz="1400" i="1" dirty="0"/>
              <a:t>we will </a:t>
            </a:r>
            <a:r>
              <a:rPr lang="en-US" altLang="ko-KR" sz="1400" i="1" dirty="0"/>
              <a:t>be talking to brands and companies </a:t>
            </a:r>
            <a:endParaRPr lang="en-US" altLang="ko-KR" sz="1400" i="1" dirty="0"/>
          </a:p>
          <a:p>
            <a:pPr algn="just">
              <a:lnSpc>
                <a:spcPct val="150000"/>
              </a:lnSpc>
            </a:pPr>
            <a:r>
              <a:rPr lang="en-US" altLang="ko-KR" sz="1400" i="1" dirty="0"/>
              <a:t> </a:t>
            </a:r>
            <a:r>
              <a:rPr lang="en-US" altLang="ko-KR" sz="1400" i="1" dirty="0"/>
              <a:t>          over </a:t>
            </a:r>
            <a:r>
              <a:rPr lang="en-US" altLang="ko-KR" sz="1400" i="1" dirty="0"/>
              <a:t>Facebook Messenger, </a:t>
            </a:r>
            <a:r>
              <a:rPr lang="en-US" altLang="ko-KR" sz="1400" i="1" dirty="0"/>
              <a:t>WhatsApp, Telegram</a:t>
            </a:r>
            <a:r>
              <a:rPr lang="en-US" altLang="ko-KR" sz="1400" i="1" dirty="0"/>
              <a:t>, </a:t>
            </a:r>
            <a:r>
              <a:rPr lang="en-US" altLang="ko-KR" sz="1400" i="1" dirty="0"/>
              <a:t>etc.</a:t>
            </a:r>
            <a:endParaRPr lang="en-US" altLang="ko-KR" sz="1400" i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  </a:t>
            </a:r>
            <a:endParaRPr lang="en-US" altLang="ko-KR" sz="1600" i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D:\2016_e비즈전략실\0628_APEC E-Commerce Biz Alliance Forum\발표자료\naver talk ta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10" y="3595532"/>
            <a:ext cx="295820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23153" y="6131770"/>
            <a:ext cx="32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 </a:t>
            </a:r>
            <a:r>
              <a:rPr lang="en-US" altLang="ko-KR" sz="1400" dirty="0" err="1"/>
              <a:t>Naver</a:t>
            </a:r>
            <a:r>
              <a:rPr lang="en-US" altLang="ko-KR" sz="1400" dirty="0"/>
              <a:t> Talk Talk’s “Talk manager” is helping a customer with shopping.</a:t>
            </a:r>
            <a:endParaRPr lang="ko-KR" altLang="en-US" sz="1400" dirty="0"/>
          </a:p>
        </p:txBody>
      </p:sp>
      <p:pic>
        <p:nvPicPr>
          <p:cNvPr id="3076" name="Picture 4" descr="D:\2016_e비즈전략실\0628_APEC E-Commerce Biz Alliance Forum\발표자료\ali wangw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17" y="3883564"/>
            <a:ext cx="3016235" cy="21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12624" y="613109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Taobao’s</a:t>
            </a:r>
            <a:r>
              <a:rPr lang="en-US" altLang="ko-KR" sz="1400" dirty="0"/>
              <a:t> Ali </a:t>
            </a:r>
            <a:r>
              <a:rPr lang="en-US" altLang="ko-KR" sz="1400" dirty="0" err="1"/>
              <a:t>WangWang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69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847528" y="722314"/>
            <a:ext cx="5637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3</a:t>
            </a:r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. Target Accurately !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386088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24000" y="1485874"/>
            <a:ext cx="90364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CURATED COMMERCE *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: Recommend ‘the RIGHT’ product to ‘the RIGHT’ customer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15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- 45% of on-line shoppers are more likely to shop on a site that offers personalized recommendations.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</a:t>
            </a:r>
            <a:r>
              <a:rPr lang="en-US" altLang="ko-KR" sz="1500" i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* </a:t>
            </a:r>
            <a:r>
              <a:rPr lang="en-US" altLang="ko-KR" sz="1500" i="1" dirty="0"/>
              <a:t>Creating </a:t>
            </a:r>
            <a:r>
              <a:rPr lang="en-US" altLang="ko-KR" sz="1500" i="1" dirty="0"/>
              <a:t>unique product lines that provide customers with a distinct collection </a:t>
            </a:r>
            <a:endParaRPr lang="en-US" altLang="ko-KR" sz="1500" i="1" dirty="0"/>
          </a:p>
          <a:p>
            <a:pPr algn="just">
              <a:lnSpc>
                <a:spcPct val="150000"/>
              </a:lnSpc>
            </a:pPr>
            <a:r>
              <a:rPr lang="en-US" altLang="ko-KR" sz="1500" i="1" dirty="0"/>
              <a:t> </a:t>
            </a:r>
            <a:r>
              <a:rPr lang="en-US" altLang="ko-KR" sz="1500" i="1" dirty="0"/>
              <a:t>        not </a:t>
            </a:r>
            <a:r>
              <a:rPr lang="en-US" altLang="ko-KR" sz="1500" i="1" dirty="0"/>
              <a:t>offered by other online retailers in a market.</a:t>
            </a:r>
            <a:r>
              <a:rPr lang="en-US" altLang="ko-KR" sz="1500" i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  </a:t>
            </a:r>
            <a:endParaRPr lang="en-US" altLang="ko-KR" sz="1500" i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 descr="D:\2016_e비즈전략실\0628_APEC E-Commerce Biz Alliance Forum\발표자료\cu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293096"/>
            <a:ext cx="3097728" cy="21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6_e비즈전략실\0628_APEC E-Commerce Biz Alliance Forum\발표자료\baidu big 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0" y="4270266"/>
            <a:ext cx="3063928" cy="20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36940" y="64216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Baidu Big Data</a:t>
            </a:r>
            <a:endParaRPr lang="ko-KR" altLang="en-US" sz="1400" dirty="0"/>
          </a:p>
        </p:txBody>
      </p:sp>
      <p:pic>
        <p:nvPicPr>
          <p:cNvPr id="4100" name="Picture 4" descr="D:\2016_e비즈전략실\0628_APEC E-Commerce Biz Alliance Forum\발표자료\google-analy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3933056"/>
            <a:ext cx="2554231" cy="22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6200" y="64216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Google Analytics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348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847528" y="722314"/>
            <a:ext cx="672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4. Utilize Stars &amp; Stories !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386088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24000" y="148587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T COMMERCE *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: Shopping with the remote control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while watching TV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!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  </a:t>
            </a:r>
            <a:endParaRPr lang="en-US" altLang="ko-KR" sz="16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D:\2016_e비즈전략실\0628_APEC E-Commerce Biz Alliance Forum\발표자료\tcomme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1" y="3335982"/>
            <a:ext cx="4991879" cy="28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16_e비즈전략실\0628_APEC E-Commerce Biz Alliance Forum\발표자료\every h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06" y="2805338"/>
            <a:ext cx="2880320" cy="18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16_e비즈전략실\0628_APEC E-Commerce Biz Alliance Forum\발표자료\lipstick and pa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39947"/>
            <a:ext cx="3304832" cy="18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35329" y="2492897"/>
            <a:ext cx="531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At least SMEs can get an idea from the latest marketing trends.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5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_x211259312" descr="EMB00001e48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34" y="3356992"/>
            <a:ext cx="2384454" cy="16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847529" y="980729"/>
            <a:ext cx="382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K-Wave Marketing</a:t>
            </a:r>
            <a:endParaRPr lang="ko-KR" altLang="en-US" sz="32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19536" y="1555051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grpSp>
        <p:nvGrpSpPr>
          <p:cNvPr id="23" name="그룹 22"/>
          <p:cNvGrpSpPr/>
          <p:nvPr/>
        </p:nvGrpSpPr>
        <p:grpSpPr>
          <a:xfrm rot="5400000">
            <a:off x="4855849" y="2220879"/>
            <a:ext cx="2448274" cy="3136325"/>
            <a:chOff x="3466404" y="2852075"/>
            <a:chExt cx="1928350" cy="3448473"/>
          </a:xfrm>
        </p:grpSpPr>
        <p:sp>
          <p:nvSpPr>
            <p:cNvPr id="24" name="Moon 90"/>
            <p:cNvSpPr/>
            <p:nvPr/>
          </p:nvSpPr>
          <p:spPr>
            <a:xfrm flipH="1">
              <a:off x="3466404" y="2852075"/>
              <a:ext cx="9483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25" name="Moon 89"/>
            <p:cNvSpPr/>
            <p:nvPr/>
          </p:nvSpPr>
          <p:spPr>
            <a:xfrm flipH="1">
              <a:off x="3627096" y="2852075"/>
              <a:ext cx="1162492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26" name="Moon 24"/>
            <p:cNvSpPr/>
            <p:nvPr/>
          </p:nvSpPr>
          <p:spPr>
            <a:xfrm flipH="1">
              <a:off x="3841190" y="2852075"/>
              <a:ext cx="13578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28" name="Notched Right Arrow 26"/>
            <p:cNvSpPr/>
            <p:nvPr/>
          </p:nvSpPr>
          <p:spPr>
            <a:xfrm>
              <a:off x="5004048" y="2959389"/>
              <a:ext cx="390706" cy="3233844"/>
            </a:xfrm>
            <a:prstGeom prst="notched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</p:grpSp>
      <p:sp>
        <p:nvSpPr>
          <p:cNvPr id="30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454895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511825" y="5180426"/>
            <a:ext cx="3960441" cy="4088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Selling on B2C /</a:t>
            </a:r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B2B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O2O Marketing </a:t>
            </a: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on Mall </a:t>
            </a: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&amp; </a:t>
            </a: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Exhibition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600057" y="5926047"/>
            <a:ext cx="2088233" cy="37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05064"/>
            <a:ext cx="757930" cy="2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84052"/>
            <a:ext cx="2088232" cy="11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1747714"/>
            <a:ext cx="2186285" cy="11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737460"/>
            <a:ext cx="2198760" cy="11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1524000" y="1628800"/>
            <a:ext cx="9180512" cy="1368152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54" y="4039090"/>
            <a:ext cx="877474" cy="2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43872" y="4345360"/>
            <a:ext cx="23042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</a:rPr>
              <a:t>K-wave marketing Hub</a:t>
            </a:r>
            <a:endParaRPr lang="ko-KR" alt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700808"/>
            <a:ext cx="1296144" cy="12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3863752" y="3040926"/>
            <a:ext cx="4320480" cy="46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Finding K-Concept</a:t>
            </a:r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goods/contents</a:t>
            </a:r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en-US" altLang="ko-KR" sz="14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pPr algn="ctr"/>
            <a:r>
              <a:rPr lang="en-US" altLang="ko-KR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+ online promotion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44" y="3203984"/>
            <a:ext cx="2059708" cy="18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779962"/>
            <a:ext cx="2132478" cy="1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_x252515624" descr="EMB00006528319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085184"/>
            <a:ext cx="2372975" cy="14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1117156"/>
            <a:ext cx="12192000" cy="4328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344527" y="2636913"/>
            <a:ext cx="7253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Next  Commerce ?</a:t>
            </a:r>
            <a:endParaRPr lang="ko-KR" altLang="en-US" sz="6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8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-243408"/>
            <a:ext cx="12191999" cy="720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64152" y="1196752"/>
            <a:ext cx="835292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1200" dirty="0">
              <a:solidFill>
                <a:schemeClr val="tx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Thank You</a:t>
            </a:r>
          </a:p>
          <a:p>
            <a:endParaRPr lang="en-US" altLang="ko-KR" sz="20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pPr algn="r"/>
            <a:r>
              <a:rPr lang="en-US" altLang="ko-KR" sz="2400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Cecilia Sun-Young SHIN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cecilia@kita.net</a:t>
            </a:r>
            <a:endParaRPr lang="en-US" altLang="ko-KR" sz="24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08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47529" y="980728"/>
            <a:ext cx="4106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Table of Contents</a:t>
            </a:r>
            <a:r>
              <a:rPr lang="ko-KR" altLang="en-US" sz="4000" b="1" dirty="0"/>
              <a:t> 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2047274" y="1555051"/>
            <a:ext cx="836920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052400" y="2351863"/>
            <a:ext cx="4187616" cy="10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084272" y="4168716"/>
            <a:ext cx="4155744" cy="277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047274" y="198934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50210" y="381714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703904" y="428038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703904" y="187087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19893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Omni-Channel Marketing 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51584" y="2369007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On-line &amp; Off-line =&gt; O2O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B2B &amp; B2C =&gt; B2B2C &amp; B2C2B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1584" y="380424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1584" y="4164288"/>
            <a:ext cx="429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Impact Visually</a:t>
            </a:r>
            <a:endParaRPr lang="ko-KR" altLang="en-US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Interact Effectively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Target Accurately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Utilize Stars &amp; Stories</a:t>
            </a:r>
            <a:endParaRPr lang="ko-KR" altLang="en-US" sz="1600" dirty="0"/>
          </a:p>
        </p:txBody>
      </p:sp>
      <p:pic>
        <p:nvPicPr>
          <p:cNvPr id="1026" name="Picture 2" descr="D:\2016_e비즈전략실\0628_APEC E-Commerce Biz Alliance Forum\발표자료\art_1446193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64" y="1039480"/>
            <a:ext cx="3600400" cy="5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47528" y="722315"/>
            <a:ext cx="126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KITA</a:t>
            </a:r>
            <a:endParaRPr lang="ko-KR" altLang="en-US" sz="32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919536" y="1296637"/>
            <a:ext cx="92890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3287688" y="783869"/>
            <a:ext cx="511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prstClr val="black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Korea’s leading trade supporting organization</a:t>
            </a:r>
            <a:endParaRPr lang="en-US" altLang="ko-KR" sz="1600" b="1" dirty="0">
              <a:solidFill>
                <a:prstClr val="black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052400" y="4349602"/>
            <a:ext cx="4187616" cy="10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047274" y="3967210"/>
            <a:ext cx="41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 </a:t>
            </a:r>
            <a:endParaRPr lang="ko-KR" altLang="en-US" sz="20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184232" y="374369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184232" y="138601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39870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KITA’s e-Business Dept. </a:t>
            </a:r>
            <a:endParaRPr lang="ko-KR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51584" y="4356808"/>
            <a:ext cx="6192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Launched in 2007 (First in Korea)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Major Services of </a:t>
            </a:r>
            <a:r>
              <a:rPr lang="en-US" altLang="ko-KR" sz="1600" dirty="0" err="1"/>
              <a:t>CBeC</a:t>
            </a:r>
            <a:r>
              <a:rPr lang="en-US" altLang="ko-KR" sz="1600" dirty="0"/>
              <a:t> include :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Trade Information Portal (www.kita.net),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B2B Platform (www.tradeKorea.com),</a:t>
            </a:r>
            <a:endParaRPr lang="ko-KR" altLang="en-US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B2C Platform (www.kmall24.com)</a:t>
            </a:r>
            <a:endParaRPr lang="ko-KR" altLang="en-US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en-US" altLang="ko-KR" sz="2000" b="1" dirty="0"/>
              <a:t>- Mixture of Above Tools of Marketing</a:t>
            </a:r>
            <a:endParaRPr lang="en-US" altLang="ko-KR" sz="2000" b="1" dirty="0"/>
          </a:p>
        </p:txBody>
      </p:sp>
      <p:pic>
        <p:nvPicPr>
          <p:cNvPr id="2056" name="Picture 8" descr="http://cfile10.uf.tistory.com/image/247C8B3D5406A982147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472933"/>
            <a:ext cx="3312367" cy="49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연결선 19"/>
          <p:cNvCxnSpPr/>
          <p:nvPr/>
        </p:nvCxnSpPr>
        <p:spPr>
          <a:xfrm>
            <a:off x="2045776" y="1957618"/>
            <a:ext cx="4187616" cy="10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040650" y="1565287"/>
            <a:ext cx="41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 </a:t>
            </a:r>
            <a:endParaRPr lang="ko-KR" altLang="en-US" sz="20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60" y="1565287"/>
            <a:ext cx="468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KITA, Korea Int’l Trade Association </a:t>
            </a:r>
            <a:endParaRPr lang="ko-KR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35021" y="1915129"/>
            <a:ext cx="4481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Launched in 1946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70,000 member companies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Int’l Affairs, Government Relations, Membership Services, Trade Academy, Trade Institute, &amp; </a:t>
            </a:r>
            <a:r>
              <a:rPr lang="en-US" altLang="ko-KR" sz="2000" b="1" dirty="0"/>
              <a:t>e-Biz Dept., </a:t>
            </a:r>
            <a:r>
              <a:rPr lang="en-US" altLang="ko-KR" sz="1600" dirty="0"/>
              <a:t>etc.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2325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47529" y="980728"/>
            <a:ext cx="4106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Table of Contents</a:t>
            </a:r>
            <a:r>
              <a:rPr lang="ko-KR" altLang="en-US" sz="4000" b="1" dirty="0"/>
              <a:t> </a:t>
            </a:r>
            <a:endParaRPr lang="ko-KR" altLang="en-US" sz="4000" b="1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919536" y="1555051"/>
            <a:ext cx="849694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052400" y="2351863"/>
            <a:ext cx="4187616" cy="106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084272" y="4168716"/>
            <a:ext cx="4155744" cy="277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047274" y="198934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50210" y="381714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■</a:t>
            </a:r>
            <a:r>
              <a:rPr lang="ko-KR" altLang="en-US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endParaRPr lang="ko-KR" altLang="en-US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184232" y="386272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184232" y="150504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1989350"/>
            <a:ext cx="42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Omni-Channel Marketing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1584" y="2369007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On-line &amp; Off-line =&gt; O2O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B2B &amp; B2C =&gt; B2B2C &amp; B2C2B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1584" y="380424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Smarter e-Marketing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1584" y="4164288"/>
            <a:ext cx="429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Impact Visually</a:t>
            </a:r>
            <a:endParaRPr lang="ko-KR" altLang="en-US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Interact Effectively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Target Accurately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Utilize Stars &amp; Stories</a:t>
            </a:r>
            <a:endParaRPr lang="ko-KR" altLang="en-US" sz="1600" dirty="0"/>
          </a:p>
        </p:txBody>
      </p:sp>
      <p:pic>
        <p:nvPicPr>
          <p:cNvPr id="1026" name="Picture 2" descr="D:\2016_e비즈전략실\0628_APEC E-Commerce Biz Alliance Forum\발표자료\art_1446193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950875"/>
            <a:ext cx="3600400" cy="5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Omni Channel Marketing – On-line &amp; Off-line</a:t>
            </a:r>
            <a:endParaRPr lang="ko-KR" altLang="en-US" b="1" dirty="0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040216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040216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3391" y="895696"/>
            <a:ext cx="89371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On-line : B2B, B2C, On-line Exhibitions, On-line Commercials, e-mail marketing,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Off-line : 1:1 Business Meetings, Trade Shows, Seminars &amp; Forums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 bwMode="auto">
          <a:xfrm>
            <a:off x="5235406" y="4841135"/>
            <a:ext cx="2443364" cy="18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4830168" y="4280078"/>
            <a:ext cx="2808312" cy="40794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+mn-ea"/>
              </a:rPr>
              <a:t>Trade Shows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768997" y="4280079"/>
            <a:ext cx="2808312" cy="40794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+mn-ea"/>
              </a:rPr>
              <a:t>Seminars &amp; Forums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878312" y="4276062"/>
            <a:ext cx="2808312" cy="4119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+mn-ea"/>
              </a:rPr>
              <a:t>1:1 Biz Meetings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31" name="Picture 2" descr="D:\2016_e비즈전략실\0616_비디오 커머스_CBT Fest\언론\사진\한국무역협회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91" y="4841135"/>
            <a:ext cx="3459785" cy="18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6165309" y="1361327"/>
            <a:ext cx="3891131" cy="40794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+mn-ea"/>
              </a:rPr>
              <a:t>B2C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871688" y="1357311"/>
            <a:ext cx="3864272" cy="4119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+mn-ea"/>
              </a:rPr>
              <a:t>B2B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37" name="Picture 2" descr="D:\2016_e비즈전략실\0616_비디오 커머스_CBT Fest\언론\사진\한국무역협회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04" y="4841135"/>
            <a:ext cx="2783171" cy="18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2016_e비즈전략실\0628_APEC E-Commerce Biz Alliance Forum\0701_한-산동성 경제무역협력 교류회(안)\트코 초기화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14" y="1916832"/>
            <a:ext cx="3851547" cy="17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:\2016_e비즈전략실\0628_APEC E-Commerce Biz Alliance Forum\0701_한-산동성 경제무역협력 교류회(안)\kmall 초기화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76" y="1916832"/>
            <a:ext cx="3879163" cy="17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777955" y="1237398"/>
            <a:ext cx="8746029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7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Promoting goods online (tradekorea.com) prior to participating in exhibitions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700" u="sng" dirty="0">
                <a:solidFill>
                  <a:srgbClr val="FF0000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Efficient &amp; Time-saving Biz-matching : operated 75 online exhibitions since 2009 </a:t>
            </a:r>
            <a:endParaRPr lang="en-US" altLang="ko-KR" sz="1700" u="sng" dirty="0">
              <a:solidFill>
                <a:srgbClr val="FF0000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Omni Channel Marketing – O2O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6350216" y="2929103"/>
            <a:ext cx="4173768" cy="3168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67000" y="2994432"/>
            <a:ext cx="4533808" cy="3168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2965" y="2775215"/>
            <a:ext cx="32063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Offline Marketing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297302" y="2765343"/>
            <a:ext cx="33864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Online Marketing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8112224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12224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26" y="3213860"/>
            <a:ext cx="2011434" cy="12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38" y="4576902"/>
            <a:ext cx="2022122" cy="14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1" y="3225351"/>
            <a:ext cx="1781753" cy="13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4593503"/>
            <a:ext cx="1780743" cy="148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199013"/>
            <a:ext cx="2736304" cy="13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0128"/>
            <a:ext cx="2424672" cy="13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1" y="3213861"/>
            <a:ext cx="702957" cy="6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4611212"/>
            <a:ext cx="1481139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847528" y="1128071"/>
            <a:ext cx="86293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7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Promoting goods online (tradekorea.com) prior to 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    participating economic diplomatic missions and organized 1:1 Business Meetings.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700" u="sng" dirty="0">
                <a:solidFill>
                  <a:srgbClr val="FF0000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Efficient &amp; Goal-oriented Biz-matching tool</a:t>
            </a:r>
            <a:endParaRPr lang="en-US" altLang="ko-KR" sz="1700" u="sng" dirty="0">
              <a:solidFill>
                <a:srgbClr val="FF0000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Omni Channel Marketing – O2O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6350216" y="2988737"/>
            <a:ext cx="4173768" cy="3168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67000" y="2994432"/>
            <a:ext cx="4533808" cy="3168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2965" y="2834849"/>
            <a:ext cx="32063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Offline Marketing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297302" y="2824977"/>
            <a:ext cx="33864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Online Marketing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44" y="3284985"/>
            <a:ext cx="1980101" cy="11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509120"/>
            <a:ext cx="1981060" cy="15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45" y="3284985"/>
            <a:ext cx="2219799" cy="11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45" y="4488442"/>
            <a:ext cx="2219799" cy="15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50" y="3284985"/>
            <a:ext cx="2328847" cy="139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04" y="4725145"/>
            <a:ext cx="2465302" cy="13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4032" y="515719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Korea-Iran 1:1 </a:t>
            </a:r>
          </a:p>
          <a:p>
            <a:r>
              <a:rPr lang="en-US" altLang="ko-KR" sz="1200" b="1" dirty="0"/>
              <a:t>Biz matching event</a:t>
            </a:r>
            <a:endParaRPr lang="ko-KR" alt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767932" y="3717033"/>
            <a:ext cx="172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Showcase at VIP economic diplomacy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625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Omni Channel Marketing – O2O</a:t>
            </a:r>
            <a:endParaRPr lang="ko-KR" altLang="en-US" b="1" dirty="0"/>
          </a:p>
        </p:txBody>
      </p:sp>
      <p:sp>
        <p:nvSpPr>
          <p:cNvPr id="2" name="AutoShape 4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8446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8" descr="Fashion Computer Wallpapers, Desktop Backgrounds | 262.8 KB | ID 800409"/>
          <p:cNvSpPr>
            <a:spLocks noChangeAspect="1" noChangeArrowheads="1"/>
          </p:cNvSpPr>
          <p:nvPr/>
        </p:nvSpPr>
        <p:spPr bwMode="auto">
          <a:xfrm>
            <a:off x="19970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184232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184232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448" y="720080"/>
            <a:ext cx="89371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Usual Patterns of O2O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Multiple Convergence of the Above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/>
              <a:t>   - with Buyer A :  B2B Portal + e-mails and phone calls + Off-line Meetings =&gt; Contract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- with Buyer B : Trade Shows + e-mails and phone calls + Off-line Meetings =&gt; Contract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/>
              <a:t>   - with Buyer C : B2C Portal + B2B Portal + e-mails + 1:1 Biz Meeting =&gt; Contract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/>
              <a:t>     ….etc.</a:t>
            </a:r>
            <a:endParaRPr lang="en-US" altLang="ko-KR" sz="16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64150"/>
              </p:ext>
            </p:extLst>
          </p:nvPr>
        </p:nvGraphicFramePr>
        <p:xfrm>
          <a:off x="1844675" y="1196752"/>
          <a:ext cx="857180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44"/>
                <a:gridCol w="3312368"/>
                <a:gridCol w="3528392"/>
              </a:tblGrid>
              <a:tr h="733565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On-line to Off-line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Off-line</a:t>
                      </a:r>
                      <a:r>
                        <a:rPr lang="en-US" altLang="ko-KR" baseline="0" dirty="0" smtClean="0"/>
                        <a:t> to On-line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6536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 smtClean="0"/>
                        <a:t>B2B Marketing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E-mails           1:1 Biz Meetings </a:t>
                      </a:r>
                    </a:p>
                    <a:p>
                      <a:pPr algn="ctr" latinLnBrk="1"/>
                      <a:r>
                        <a:rPr lang="en-US" altLang="ko-KR" sz="1400" b="1" dirty="0" smtClean="0"/>
                        <a:t>B2B Portals</a:t>
                      </a:r>
                      <a:r>
                        <a:rPr lang="en-US" altLang="ko-KR" sz="1400" b="1" baseline="0" dirty="0" smtClean="0"/>
                        <a:t> → Meet at Trade Shows 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1:1 Biz Meetings        e-mails</a:t>
                      </a:r>
                    </a:p>
                    <a:p>
                      <a:pPr algn="ctr" latinLnBrk="1"/>
                      <a:r>
                        <a:rPr lang="en-US" altLang="ko-KR" sz="1400" b="1" dirty="0" smtClean="0"/>
                        <a:t>Trade Show Leads  </a:t>
                      </a:r>
                      <a:r>
                        <a:rPr lang="en-US" altLang="ko-KR" sz="1400" b="1" baseline="0" dirty="0" smtClean="0"/>
                        <a:t>→  Phone calls</a:t>
                      </a:r>
                      <a:endParaRPr lang="ko-KR" altLang="en-US" sz="1400" b="1" dirty="0"/>
                    </a:p>
                  </a:txBody>
                  <a:tcPr anchor="ctr"/>
                </a:tc>
              </a:tr>
              <a:tr h="118139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 smtClean="0"/>
                        <a:t>B2C Marketing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See at                Buy</a:t>
                      </a:r>
                      <a:r>
                        <a:rPr lang="en-US" altLang="ko-KR" sz="1400" b="1" baseline="0" dirty="0" smtClean="0"/>
                        <a:t> at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On-line Store </a:t>
                      </a:r>
                      <a:r>
                        <a:rPr lang="en-US" altLang="ko-KR" sz="1400" b="1" baseline="0" dirty="0" smtClean="0"/>
                        <a:t>→  Off-line Store</a:t>
                      </a:r>
                    </a:p>
                    <a:p>
                      <a:pPr algn="ctr" latinLnBrk="1"/>
                      <a:endParaRPr lang="en-US" altLang="ko-KR" sz="1400" b="1" baseline="0" dirty="0" smtClean="0"/>
                    </a:p>
                    <a:p>
                      <a:pPr algn="ctr" latinLnBrk="1"/>
                      <a:r>
                        <a:rPr lang="en-US" altLang="ko-KR" sz="1400" b="1" baseline="0" dirty="0" smtClean="0"/>
                        <a:t>[WEBROOMING]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See at               Buy</a:t>
                      </a:r>
                      <a:r>
                        <a:rPr lang="en-US" altLang="ko-KR" sz="1400" b="1" baseline="0" dirty="0" smtClean="0"/>
                        <a:t> at</a:t>
                      </a:r>
                      <a:endParaRPr lang="en-US" altLang="ko-KR" sz="14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/>
                        <a:t>Off-line Store → </a:t>
                      </a:r>
                      <a:r>
                        <a:rPr lang="en-US" altLang="ko-KR" sz="1400" b="1" dirty="0" smtClean="0"/>
                        <a:t>On-line Store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[SHOWROOMING]</a:t>
                      </a:r>
                      <a:endParaRPr lang="ko-KR" altLang="en-US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B2C + B2B = B2C2B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1847529" y="980729"/>
            <a:ext cx="616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B2C            + B2B                     </a:t>
            </a:r>
            <a:endParaRPr lang="ko-KR" altLang="en-US" sz="32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919536" y="1555051"/>
            <a:ext cx="633670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/>
          <p:cNvGrpSpPr/>
          <p:nvPr/>
        </p:nvGrpSpPr>
        <p:grpSpPr>
          <a:xfrm>
            <a:off x="6040096" y="2716832"/>
            <a:ext cx="1856104" cy="3448473"/>
            <a:chOff x="3466404" y="2852075"/>
            <a:chExt cx="1856104" cy="3448473"/>
          </a:xfrm>
        </p:grpSpPr>
        <p:sp>
          <p:nvSpPr>
            <p:cNvPr id="51" name="Moon 90"/>
            <p:cNvSpPr/>
            <p:nvPr/>
          </p:nvSpPr>
          <p:spPr>
            <a:xfrm flipH="1">
              <a:off x="3466404" y="2852075"/>
              <a:ext cx="9483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52" name="Moon 89"/>
            <p:cNvSpPr/>
            <p:nvPr/>
          </p:nvSpPr>
          <p:spPr>
            <a:xfrm flipH="1">
              <a:off x="3627096" y="2852075"/>
              <a:ext cx="1162492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53" name="Moon 24"/>
            <p:cNvSpPr/>
            <p:nvPr/>
          </p:nvSpPr>
          <p:spPr>
            <a:xfrm flipH="1">
              <a:off x="3841190" y="2852075"/>
              <a:ext cx="1357897" cy="3448473"/>
            </a:xfrm>
            <a:prstGeom prst="moon">
              <a:avLst>
                <a:gd name="adj" fmla="val 2327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  <p:sp>
          <p:nvSpPr>
            <p:cNvPr id="54" name="Notched Right Arrow 26"/>
            <p:cNvSpPr/>
            <p:nvPr/>
          </p:nvSpPr>
          <p:spPr>
            <a:xfrm>
              <a:off x="4931802" y="2959389"/>
              <a:ext cx="390706" cy="3233844"/>
            </a:xfrm>
            <a:prstGeom prst="notched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latinLnBrk="0"/>
              <a:endParaRPr lang="ko-KR" altLang="en-US" sz="1200" dirty="0">
                <a:solidFill>
                  <a:srgbClr val="333333"/>
                </a:solidFill>
              </a:endParaRP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20888"/>
            <a:ext cx="4703091" cy="21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kmal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44" y="1712422"/>
            <a:ext cx="1526569" cy="4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2279576" y="4005064"/>
            <a:ext cx="720080" cy="7200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924944"/>
            <a:ext cx="269652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743334"/>
            <a:ext cx="4464496" cy="20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3071664" y="6526088"/>
            <a:ext cx="720080" cy="2964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연결선 61"/>
          <p:cNvCxnSpPr/>
          <p:nvPr/>
        </p:nvCxnSpPr>
        <p:spPr>
          <a:xfrm flipV="1">
            <a:off x="3503712" y="4509120"/>
            <a:ext cx="0" cy="201696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90279" y="171682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(B2C platform) attracts buyers to send  “Wholesale Inquiry’</a:t>
            </a:r>
            <a:r>
              <a:rPr lang="ko-KR" altLang="en-US" sz="1400" b="1" dirty="0"/>
              <a:t> </a:t>
            </a:r>
            <a:r>
              <a:rPr lang="en-US" altLang="ko-KR" sz="1400" b="1" dirty="0">
                <a:solidFill>
                  <a:srgbClr val="0070C0"/>
                </a:solidFill>
              </a:rPr>
              <a:t>(B2C 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B2B)</a:t>
            </a:r>
          </a:p>
          <a:p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</a:t>
            </a:r>
            <a:r>
              <a:rPr lang="en-US" altLang="ko-KR" sz="1400" b="1" dirty="0">
                <a:sym typeface="Wingdings" panose="05000000000000000000" pitchFamily="2" charset="2"/>
              </a:rPr>
              <a:t> </a:t>
            </a:r>
            <a:r>
              <a:rPr lang="en-US" altLang="ko-KR" sz="1400" b="1" dirty="0">
                <a:sym typeface="Wingdings" panose="05000000000000000000" pitchFamily="2" charset="2"/>
              </a:rPr>
              <a:t>         </a:t>
            </a:r>
            <a:r>
              <a:rPr lang="en-US" altLang="ko-KR" sz="1400" b="1" dirty="0"/>
              <a:t>sellers </a:t>
            </a:r>
            <a:r>
              <a:rPr lang="en-US" altLang="ko-KR" sz="1400" b="1" dirty="0"/>
              <a:t>to </a:t>
            </a:r>
            <a:r>
              <a:rPr lang="en-US" altLang="ko-KR" sz="1400" b="1" dirty="0"/>
              <a:t>also sell at “tradeKorea.com”</a:t>
            </a:r>
            <a:r>
              <a:rPr lang="ko-KR" altLang="en-US" sz="1400" b="1" dirty="0"/>
              <a:t> </a:t>
            </a:r>
            <a:r>
              <a:rPr lang="en-US" altLang="ko-KR" sz="1400" b="1" dirty="0">
                <a:solidFill>
                  <a:srgbClr val="0070C0"/>
                </a:solidFill>
              </a:rPr>
              <a:t>(B2C 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B2B</a:t>
            </a:r>
            <a:r>
              <a:rPr lang="en-US" altLang="ko-K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ko-KR" sz="14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>
            <a:off x="2999656" y="4509120"/>
            <a:ext cx="47525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389356" y="2562943"/>
            <a:ext cx="1466254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/>
              <a:t>B2B request</a:t>
            </a:r>
            <a:endParaRPr lang="ko-KR" altLang="en-US" sz="1400" b="1" i="1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996953"/>
            <a:ext cx="1524000" cy="12668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6021288"/>
            <a:ext cx="2215988" cy="43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363447"/>
            <a:ext cx="1368152" cy="3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직사각형 73"/>
          <p:cNvSpPr/>
          <p:nvPr/>
        </p:nvSpPr>
        <p:spPr>
          <a:xfrm>
            <a:off x="8112224" y="40466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New vision of SMEs’ Cross-border e-Commerce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8112224" y="168896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KITA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34" y="1112902"/>
            <a:ext cx="1368152" cy="3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kmal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0" y="1072791"/>
            <a:ext cx="1080120" cy="3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1078</Words>
  <Application>Microsoft Office PowerPoint</Application>
  <PresentationFormat>宽屏</PresentationFormat>
  <Paragraphs>235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 Unicode MS</vt:lpstr>
      <vt:lpstr>Malgun Gothic</vt:lpstr>
      <vt:lpstr>나눔바른고딕 UltraLight</vt:lpstr>
      <vt:lpstr>한컴 솔잎 M</vt:lpstr>
      <vt:lpstr>Arial</vt:lpstr>
      <vt:lpstr>Wingdings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김강일</dc:creator>
  <cp:lastModifiedBy>admin</cp:lastModifiedBy>
  <cp:revision>472</cp:revision>
  <dcterms:created xsi:type="dcterms:W3CDTF">2015-12-04T05:32:23Z</dcterms:created>
  <dcterms:modified xsi:type="dcterms:W3CDTF">2016-06-28T10:28:40Z</dcterms:modified>
</cp:coreProperties>
</file>