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9" r:id="rId2"/>
    <p:sldId id="301" r:id="rId3"/>
    <p:sldId id="323" r:id="rId4"/>
    <p:sldId id="319" r:id="rId5"/>
    <p:sldId id="335" r:id="rId6"/>
    <p:sldId id="320" r:id="rId7"/>
    <p:sldId id="321" r:id="rId8"/>
    <p:sldId id="336" r:id="rId9"/>
    <p:sldId id="337" r:id="rId10"/>
    <p:sldId id="338" r:id="rId11"/>
    <p:sldId id="339" r:id="rId12"/>
    <p:sldId id="340" r:id="rId13"/>
    <p:sldId id="341" r:id="rId14"/>
    <p:sldId id="324" r:id="rId15"/>
    <p:sldId id="286" r:id="rId16"/>
    <p:sldId id="328" r:id="rId17"/>
    <p:sldId id="327" r:id="rId18"/>
    <p:sldId id="329" r:id="rId19"/>
    <p:sldId id="287" r:id="rId20"/>
    <p:sldId id="342" r:id="rId21"/>
    <p:sldId id="344" r:id="rId22"/>
    <p:sldId id="314" r:id="rId23"/>
    <p:sldId id="311" r:id="rId24"/>
    <p:sldId id="277" r:id="rId25"/>
    <p:sldId id="334" r:id="rId26"/>
    <p:sldId id="332" r:id="rId27"/>
    <p:sldId id="331" r:id="rId28"/>
    <p:sldId id="303" r:id="rId29"/>
    <p:sldId id="306" r:id="rId30"/>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8">
          <p15:clr>
            <a:srgbClr val="A4A3A4"/>
          </p15:clr>
        </p15:guide>
        <p15:guide id="2" orient="horz" pos="4320">
          <p15:clr>
            <a:srgbClr val="A4A3A4"/>
          </p15:clr>
        </p15:guide>
        <p15:guide id="3" orient="horz" pos="3271">
          <p15:clr>
            <a:srgbClr val="A4A3A4"/>
          </p15:clr>
        </p15:guide>
        <p15:guide id="4" orient="horz" pos="1389">
          <p15:clr>
            <a:srgbClr val="A4A3A4"/>
          </p15:clr>
        </p15:guide>
        <p15:guide id="5" orient="horz" pos="2795">
          <p15:clr>
            <a:srgbClr val="A4A3A4"/>
          </p15:clr>
        </p15:guide>
        <p15:guide id="6" orient="horz" pos="3770">
          <p15:clr>
            <a:srgbClr val="A4A3A4"/>
          </p15:clr>
        </p15:guide>
        <p15:guide id="7" pos="6924">
          <p15:clr>
            <a:srgbClr val="A4A3A4"/>
          </p15:clr>
        </p15:guide>
        <p15:guide id="8" pos="4634">
          <p15:clr>
            <a:srgbClr val="A4A3A4"/>
          </p15:clr>
        </p15:guide>
        <p15:guide id="9" pos="6947">
          <p15:clr>
            <a:srgbClr val="A4A3A4"/>
          </p15:clr>
        </p15:guide>
        <p15:guide id="10" pos="6471">
          <p15:clr>
            <a:srgbClr val="A4A3A4"/>
          </p15:clr>
        </p15:guide>
        <p15:guide id="11" pos="6811">
          <p15:clr>
            <a:srgbClr val="A4A3A4"/>
          </p15:clr>
        </p15:guide>
        <p15:guide id="12" pos="46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4F09"/>
    <a:srgbClr val="5D97D4"/>
    <a:srgbClr val="071142"/>
    <a:srgbClr val="071040"/>
    <a:srgbClr val="5F96D2"/>
    <a:srgbClr val="1E4FF0"/>
    <a:srgbClr val="6EA049"/>
    <a:srgbClr val="8A8A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856" autoAdjust="0"/>
  </p:normalViewPr>
  <p:slideViewPr>
    <p:cSldViewPr snapToGrid="0">
      <p:cViewPr varScale="1">
        <p:scale>
          <a:sx n="70" d="100"/>
          <a:sy n="70" d="100"/>
        </p:scale>
        <p:origin x="1308" y="78"/>
      </p:cViewPr>
      <p:guideLst>
        <p:guide orient="horz" pos="28"/>
        <p:guide orient="horz" pos="4320"/>
        <p:guide orient="horz" pos="3271"/>
        <p:guide orient="horz" pos="1389"/>
        <p:guide orient="horz" pos="2795"/>
        <p:guide orient="horz" pos="3770"/>
        <p:guide pos="6924"/>
        <p:guide pos="4634"/>
        <p:guide pos="6947"/>
        <p:guide pos="6471"/>
        <p:guide pos="6811"/>
        <p:guide pos="46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Продажи</c:v>
                </c:pt>
              </c:strCache>
            </c:strRef>
          </c:tx>
          <c:invertIfNegative val="0"/>
          <c:dPt>
            <c:idx val="0"/>
            <c:invertIfNegative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invertIfNegative val="0"/>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invertIfNegative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invertIfNegative val="0"/>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invertIfNegative val="0"/>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invertIfNegative val="0"/>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invertIfNegative val="0"/>
            <c:bubble3D val="0"/>
            <c:spPr>
              <a:solidFill>
                <a:schemeClr val="accent2">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建筑</c:v>
                </c:pt>
                <c:pt idx="1">
                  <c:v>机械</c:v>
                </c:pt>
                <c:pt idx="2">
                  <c:v>冶金</c:v>
                </c:pt>
                <c:pt idx="3">
                  <c:v>电子设备</c:v>
                </c:pt>
                <c:pt idx="4">
                  <c:v>交通</c:v>
                </c:pt>
                <c:pt idx="5">
                  <c:v>化工</c:v>
                </c:pt>
                <c:pt idx="6">
                  <c:v>其他</c:v>
                </c:pt>
              </c:strCache>
            </c:strRef>
          </c:cat>
          <c:val>
            <c:numRef>
              <c:f>Лист1!$B$2:$B$8</c:f>
              <c:numCache>
                <c:formatCode>0.00%</c:formatCode>
                <c:ptCount val="7"/>
                <c:pt idx="0">
                  <c:v>0.20200000000000001</c:v>
                </c:pt>
                <c:pt idx="1">
                  <c:v>0.186</c:v>
                </c:pt>
                <c:pt idx="2">
                  <c:v>0.112</c:v>
                </c:pt>
                <c:pt idx="3">
                  <c:v>8.5000000000000006E-2</c:v>
                </c:pt>
                <c:pt idx="4">
                  <c:v>8.1000000000000003E-2</c:v>
                </c:pt>
                <c:pt idx="5" formatCode="0%">
                  <c:v>0.06</c:v>
                </c:pt>
                <c:pt idx="6">
                  <c:v>0.27400000000000002</c:v>
                </c:pt>
              </c:numCache>
            </c:numRef>
          </c:val>
        </c:ser>
        <c:dLbls>
          <c:showLegendKey val="0"/>
          <c:showVal val="0"/>
          <c:showCatName val="0"/>
          <c:showSerName val="0"/>
          <c:showPercent val="0"/>
          <c:showBubbleSize val="0"/>
        </c:dLbls>
        <c:gapWidth val="100"/>
        <c:axId val="144412576"/>
        <c:axId val="144408768"/>
      </c:barChart>
      <c:catAx>
        <c:axId val="144412576"/>
        <c:scaling>
          <c:orientation val="minMax"/>
        </c:scaling>
        <c:delete val="0"/>
        <c:axPos val="b"/>
        <c:numFmt formatCode="General" sourceLinked="0"/>
        <c:majorTickMark val="out"/>
        <c:minorTickMark val="none"/>
        <c:tickLblPos val="nextTo"/>
        <c:crossAx val="144408768"/>
        <c:crosses val="autoZero"/>
        <c:auto val="1"/>
        <c:lblAlgn val="ctr"/>
        <c:lblOffset val="100"/>
        <c:noMultiLvlLbl val="0"/>
      </c:catAx>
      <c:valAx>
        <c:axId val="144408768"/>
        <c:scaling>
          <c:orientation val="minMax"/>
        </c:scaling>
        <c:delete val="0"/>
        <c:axPos val="l"/>
        <c:majorGridlines/>
        <c:numFmt formatCode="0.00%" sourceLinked="1"/>
        <c:majorTickMark val="out"/>
        <c:minorTickMark val="none"/>
        <c:tickLblPos val="nextTo"/>
        <c:crossAx val="144412576"/>
        <c:crosses val="autoZero"/>
        <c:crossBetween val="between"/>
      </c:valAx>
      <c:spPr>
        <a:noFill/>
        <a:ln>
          <a:noFill/>
        </a:ln>
        <a:effectLst/>
        <a:sp3d/>
      </c:spPr>
    </c:plotArea>
    <c:legend>
      <c:legendPos val="r"/>
      <c:overlay val="0"/>
    </c:legend>
    <c:plotVisOnly val="1"/>
    <c:dispBlanksAs val="zero"/>
    <c:showDLblsOverMax val="0"/>
  </c:chart>
  <c:spPr>
    <a:noFill/>
    <a:ln>
      <a:noFill/>
    </a:ln>
    <a:effectLst/>
  </c:spPr>
  <c:txPr>
    <a:bodyPr/>
    <a:lstStyle/>
    <a:p>
      <a:pPr>
        <a:defRPr/>
      </a:pPr>
      <a:endParaRPr lang="zh-CN"/>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1"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287C42-CD8A-42CE-8E3E-73C352BD5920}" type="doc">
      <dgm:prSet loTypeId="urn:microsoft.com/office/officeart/2005/8/layout/bList2"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smtClean="0">
              <a:latin typeface="+mj-lt"/>
            </a:rPr>
            <a:t> </a:t>
          </a:r>
          <a:endParaRPr lang="en-US" sz="2000" dirty="0">
            <a:latin typeface="+mj-lt"/>
          </a:endParaRP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t>
        <a:bodyPr/>
        <a:lstStyle/>
        <a:p>
          <a:endParaRPr lang="en-US"/>
        </a:p>
      </dgm:t>
    </dgm:pt>
    <dgm:pt modelId="{E0F6C998-5693-4BDD-9069-AF61DC425B3A}" type="pres">
      <dgm:prSet presAssocID="{7A236058-1BB6-40B9-9348-7BFCF74797F7}" presName="parentRect" presStyleLbl="alignNode1" presStyleIdx="0" presStyleCnt="1"/>
      <dgm:spPr/>
      <dgm:t>
        <a:bodyPr/>
        <a:lstStyle/>
        <a:p>
          <a:endParaRPr lang="en-US"/>
        </a:p>
      </dgm:t>
    </dgm:pt>
    <dgm:pt modelId="{B6A09970-208A-49BF-904E-B64EBDB1A8AC}" type="pres">
      <dgm:prSet presAssocID="{7A236058-1BB6-40B9-9348-7BFCF74797F7}" presName="adorn" presStyleLbl="fgAccFollowNode1" presStyleIdx="0" presStyleCnt="1" custScaleX="591251" custScaleY="591653" custLinFactNeighborX="-31037" custLinFactNeighborY="-32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a:solidFill>
            <a:schemeClr val="bg1">
              <a:lumMod val="95000"/>
              <a:alpha val="90000"/>
            </a:schemeClr>
          </a:solidFill>
        </a:ln>
      </dgm:spPr>
      <dgm:t>
        <a:bodyPr/>
        <a:lstStyle/>
        <a:p>
          <a:endParaRPr lang="en-US"/>
        </a:p>
      </dgm:t>
    </dgm:pt>
  </dgm:ptLst>
  <dgm:cxnLst>
    <dgm:cxn modelId="{2ABB6968-0B1F-4D78-BF99-45CAEDDC4501}" type="presOf" srcId="{BE287C42-CD8A-42CE-8E3E-73C352BD5920}" destId="{8120550C-BC87-497C-9931-B1A996EE60C0}" srcOrd="0" destOrd="0" presId="urn:microsoft.com/office/officeart/2005/8/layout/bList2"/>
    <dgm:cxn modelId="{ED2832D6-D21A-46BF-8D73-D9B17054814B}" type="presOf" srcId="{7A236058-1BB6-40B9-9348-7BFCF74797F7}" destId="{8341A2DB-1040-453E-BC64-20AB0EC705B0}" srcOrd="0" destOrd="0" presId="urn:microsoft.com/office/officeart/2005/8/layout/bList2"/>
    <dgm:cxn modelId="{E7ED33A5-2F5B-40F9-BF12-1DC256BB5535}" type="presOf" srcId="{7A236058-1BB6-40B9-9348-7BFCF74797F7}" destId="{E0F6C998-5693-4BDD-9069-AF61DC425B3A}" srcOrd="1" destOrd="0" presId="urn:microsoft.com/office/officeart/2005/8/layout/bList2"/>
    <dgm:cxn modelId="{FD6DD1D8-C034-48BB-8FFA-29BD3E37E4B3}" srcId="{BE287C42-CD8A-42CE-8E3E-73C352BD5920}" destId="{7A236058-1BB6-40B9-9348-7BFCF74797F7}" srcOrd="0" destOrd="0" parTransId="{724A6807-07F6-4EB7-8D8C-1F3642101DAC}" sibTransId="{E137A754-910B-4A5F-944B-024BF7FEDA5B}"/>
    <dgm:cxn modelId="{D8DC5426-F1CD-4426-98E4-FD5570ED1EC0}" type="presParOf" srcId="{8120550C-BC87-497C-9931-B1A996EE60C0}" destId="{DBB6DB41-98F6-46AA-B628-CAF983E62B48}" srcOrd="0" destOrd="0" presId="urn:microsoft.com/office/officeart/2005/8/layout/bList2"/>
    <dgm:cxn modelId="{E48595F1-E850-4B77-8794-6B1426BA500A}" type="presParOf" srcId="{DBB6DB41-98F6-46AA-B628-CAF983E62B48}" destId="{A523E08F-BB9E-46F9-A45A-A55A85EE4841}" srcOrd="0" destOrd="0" presId="urn:microsoft.com/office/officeart/2005/8/layout/bList2"/>
    <dgm:cxn modelId="{D8A6AE92-0EA1-44F9-B2F1-86D7E91D6506}" type="presParOf" srcId="{DBB6DB41-98F6-46AA-B628-CAF983E62B48}" destId="{8341A2DB-1040-453E-BC64-20AB0EC705B0}" srcOrd="1" destOrd="0" presId="urn:microsoft.com/office/officeart/2005/8/layout/bList2"/>
    <dgm:cxn modelId="{422FA672-F8B8-475A-A13D-C0775740A7B5}" type="presParOf" srcId="{DBB6DB41-98F6-46AA-B628-CAF983E62B48}" destId="{E0F6C998-5693-4BDD-9069-AF61DC425B3A}" srcOrd="2" destOrd="0" presId="urn:microsoft.com/office/officeart/2005/8/layout/bList2"/>
    <dgm:cxn modelId="{291549AE-8820-4F60-B020-76AAED7C2CA0}" type="presParOf" srcId="{DBB6DB41-98F6-46AA-B628-CAF983E62B48}" destId="{B6A09970-208A-49BF-904E-B64EBDB1A8AC}"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386695-1B94-BE46-AF8D-DBB867E448E3}" type="doc">
      <dgm:prSet loTypeId="urn:microsoft.com/office/officeart/2005/8/layout/hProcess11" loCatId="" qsTypeId="urn:microsoft.com/office/officeart/2005/8/quickstyle/simple4" qsCatId="simple" csTypeId="urn:microsoft.com/office/officeart/2005/8/colors/accent2_2" csCatId="accent2" phldr="1"/>
      <dgm:spPr/>
    </dgm:pt>
    <dgm:pt modelId="{2021C77D-3528-B24C-B543-2444A9B5E6D2}">
      <dgm:prSet phldrT="[文本]"/>
      <dgm:spPr/>
      <dgm:t>
        <a:bodyPr/>
        <a:lstStyle/>
        <a:p>
          <a:r>
            <a:rPr lang="zh-CN" altLang="en-US" dirty="0" smtClean="0"/>
            <a:t>注册</a:t>
          </a:r>
          <a:endParaRPr lang="zh-CN" altLang="en-US" dirty="0"/>
        </a:p>
      </dgm:t>
    </dgm:pt>
    <dgm:pt modelId="{D797A1A6-7351-8E47-9DA0-DB85AFF03532}" type="parTrans" cxnId="{4819DFDF-74B1-E64D-9AF7-728FF7090522}">
      <dgm:prSet/>
      <dgm:spPr/>
      <dgm:t>
        <a:bodyPr/>
        <a:lstStyle/>
        <a:p>
          <a:endParaRPr lang="zh-CN" altLang="en-US"/>
        </a:p>
      </dgm:t>
    </dgm:pt>
    <dgm:pt modelId="{C8B859B8-323B-5040-BFD0-F8645777DBBE}" type="sibTrans" cxnId="{4819DFDF-74B1-E64D-9AF7-728FF7090522}">
      <dgm:prSet/>
      <dgm:spPr/>
      <dgm:t>
        <a:bodyPr/>
        <a:lstStyle/>
        <a:p>
          <a:endParaRPr lang="zh-CN" altLang="en-US"/>
        </a:p>
      </dgm:t>
    </dgm:pt>
    <dgm:pt modelId="{18E54C7E-B112-2941-AF8E-F52480C92BF0}">
      <dgm:prSet phldrT="[文本]"/>
      <dgm:spPr/>
      <dgm:t>
        <a:bodyPr/>
        <a:lstStyle/>
        <a:p>
          <a:r>
            <a:rPr lang="zh-CN" altLang="en-US" dirty="0" smtClean="0"/>
            <a:t>获取招标信息</a:t>
          </a:r>
          <a:endParaRPr lang="zh-CN" altLang="en-US" dirty="0"/>
        </a:p>
      </dgm:t>
    </dgm:pt>
    <dgm:pt modelId="{ABE77972-59EC-6246-A061-166056D8033F}" type="parTrans" cxnId="{B847AC6E-8DC6-004D-B2B8-5B47CCA017CA}">
      <dgm:prSet/>
      <dgm:spPr/>
      <dgm:t>
        <a:bodyPr/>
        <a:lstStyle/>
        <a:p>
          <a:endParaRPr lang="zh-CN" altLang="en-US"/>
        </a:p>
      </dgm:t>
    </dgm:pt>
    <dgm:pt modelId="{5F01A6AF-7ADF-9342-AE97-DD6D9EC03604}" type="sibTrans" cxnId="{B847AC6E-8DC6-004D-B2B8-5B47CCA017CA}">
      <dgm:prSet/>
      <dgm:spPr/>
      <dgm:t>
        <a:bodyPr/>
        <a:lstStyle/>
        <a:p>
          <a:endParaRPr lang="zh-CN" altLang="en-US"/>
        </a:p>
      </dgm:t>
    </dgm:pt>
    <dgm:pt modelId="{F6C0F8DA-D8B9-164A-A2D0-F25002C1AC36}">
      <dgm:prSet phldrT="[文本]"/>
      <dgm:spPr/>
      <dgm:t>
        <a:bodyPr/>
        <a:lstStyle/>
        <a:p>
          <a:r>
            <a:rPr lang="zh-CN" altLang="en-US" dirty="0" smtClean="0">
              <a:latin typeface="Microsoft YaHei" charset="-122"/>
              <a:ea typeface="Microsoft YaHei" charset="-122"/>
              <a:cs typeface="Microsoft YaHei" charset="-122"/>
            </a:rPr>
            <a:t>竞标</a:t>
          </a:r>
          <a:endParaRPr lang="zh-CN" altLang="en-US" dirty="0">
            <a:latin typeface="Microsoft YaHei" charset="-122"/>
            <a:ea typeface="Microsoft YaHei" charset="-122"/>
            <a:cs typeface="Microsoft YaHei" charset="-122"/>
          </a:endParaRPr>
        </a:p>
      </dgm:t>
    </dgm:pt>
    <dgm:pt modelId="{8445DFF0-EA00-3C46-876A-E621720A0FE6}" type="parTrans" cxnId="{65E4C4C4-B8F8-8449-ACDE-6E7FA391767D}">
      <dgm:prSet/>
      <dgm:spPr/>
      <dgm:t>
        <a:bodyPr/>
        <a:lstStyle/>
        <a:p>
          <a:endParaRPr lang="zh-CN" altLang="en-US"/>
        </a:p>
      </dgm:t>
    </dgm:pt>
    <dgm:pt modelId="{5AA2B09D-6DEE-FC42-9484-8243BB79D2CB}" type="sibTrans" cxnId="{65E4C4C4-B8F8-8449-ACDE-6E7FA391767D}">
      <dgm:prSet/>
      <dgm:spPr/>
      <dgm:t>
        <a:bodyPr/>
        <a:lstStyle/>
        <a:p>
          <a:endParaRPr lang="zh-CN" altLang="en-US"/>
        </a:p>
      </dgm:t>
    </dgm:pt>
    <dgm:pt modelId="{49726BBA-758A-8641-83E3-6D4C306258C4}">
      <dgm:prSet/>
      <dgm:spPr/>
      <dgm:t>
        <a:bodyPr/>
        <a:lstStyle/>
        <a:p>
          <a:r>
            <a:rPr lang="zh-CN" altLang="en-US" dirty="0" smtClean="0"/>
            <a:t>开标</a:t>
          </a:r>
          <a:endParaRPr lang="zh-CN" altLang="en-US" dirty="0"/>
        </a:p>
      </dgm:t>
    </dgm:pt>
    <dgm:pt modelId="{0C646243-3976-C645-AD8A-B56B4C68A818}" type="parTrans" cxnId="{5110B1FD-A28F-DE46-B609-C00480C3C1C9}">
      <dgm:prSet/>
      <dgm:spPr/>
      <dgm:t>
        <a:bodyPr/>
        <a:lstStyle/>
        <a:p>
          <a:endParaRPr lang="zh-CN" altLang="en-US"/>
        </a:p>
      </dgm:t>
    </dgm:pt>
    <dgm:pt modelId="{EF1F9483-748A-6E4A-82E9-8EE57F4CD6AA}" type="sibTrans" cxnId="{5110B1FD-A28F-DE46-B609-C00480C3C1C9}">
      <dgm:prSet/>
      <dgm:spPr/>
      <dgm:t>
        <a:bodyPr/>
        <a:lstStyle/>
        <a:p>
          <a:endParaRPr lang="zh-CN" altLang="en-US"/>
        </a:p>
      </dgm:t>
    </dgm:pt>
    <dgm:pt modelId="{EB1AB21E-1DDB-BE47-97E4-48EEA795CC97}" type="pres">
      <dgm:prSet presAssocID="{A2386695-1B94-BE46-AF8D-DBB867E448E3}" presName="Name0" presStyleCnt="0">
        <dgm:presLayoutVars>
          <dgm:dir/>
          <dgm:resizeHandles val="exact"/>
        </dgm:presLayoutVars>
      </dgm:prSet>
      <dgm:spPr/>
    </dgm:pt>
    <dgm:pt modelId="{81BF83D9-76F6-5844-956F-AC08AD97CD49}" type="pres">
      <dgm:prSet presAssocID="{A2386695-1B94-BE46-AF8D-DBB867E448E3}" presName="arrow" presStyleLbl="bgShp" presStyleIdx="0" presStyleCnt="1" custLinFactNeighborX="-1707" custLinFactNeighborY="-3811"/>
      <dgm:spPr/>
      <dgm:t>
        <a:bodyPr/>
        <a:lstStyle/>
        <a:p>
          <a:endParaRPr lang="zh-CN" altLang="en-US"/>
        </a:p>
      </dgm:t>
    </dgm:pt>
    <dgm:pt modelId="{FC0A197E-638A-7642-B0DD-6E969257EB23}" type="pres">
      <dgm:prSet presAssocID="{A2386695-1B94-BE46-AF8D-DBB867E448E3}" presName="points" presStyleCnt="0"/>
      <dgm:spPr/>
    </dgm:pt>
    <dgm:pt modelId="{31BB22AC-4325-6C45-B77A-01739DF98FEE}" type="pres">
      <dgm:prSet presAssocID="{2021C77D-3528-B24C-B543-2444A9B5E6D2}" presName="compositeA" presStyleCnt="0"/>
      <dgm:spPr/>
    </dgm:pt>
    <dgm:pt modelId="{E1EB7447-4D33-8940-94F3-216827FDB9DF}" type="pres">
      <dgm:prSet presAssocID="{2021C77D-3528-B24C-B543-2444A9B5E6D2}" presName="textA" presStyleLbl="revTx" presStyleIdx="0" presStyleCnt="4" custLinFactY="15123" custLinFactNeighborX="-1318" custLinFactNeighborY="100000">
        <dgm:presLayoutVars>
          <dgm:bulletEnabled val="1"/>
        </dgm:presLayoutVars>
      </dgm:prSet>
      <dgm:spPr/>
      <dgm:t>
        <a:bodyPr/>
        <a:lstStyle/>
        <a:p>
          <a:endParaRPr lang="zh-CN" altLang="en-US"/>
        </a:p>
      </dgm:t>
    </dgm:pt>
    <dgm:pt modelId="{99FEBC5D-5C4A-684F-A70B-0559C9A4B1B1}" type="pres">
      <dgm:prSet presAssocID="{2021C77D-3528-B24C-B543-2444A9B5E6D2}" presName="circleA" presStyleLbl="node1" presStyleIdx="0" presStyleCnt="4"/>
      <dgm:spPr/>
      <dgm:t>
        <a:bodyPr/>
        <a:lstStyle/>
        <a:p>
          <a:endParaRPr lang="zh-CN" altLang="en-US"/>
        </a:p>
      </dgm:t>
    </dgm:pt>
    <dgm:pt modelId="{998CA7B2-7163-0647-9585-6AB205A88491}" type="pres">
      <dgm:prSet presAssocID="{2021C77D-3528-B24C-B543-2444A9B5E6D2}" presName="spaceA" presStyleCnt="0"/>
      <dgm:spPr/>
    </dgm:pt>
    <dgm:pt modelId="{C55AC970-BF78-EB41-AADE-303D8DF06116}" type="pres">
      <dgm:prSet presAssocID="{C8B859B8-323B-5040-BFD0-F8645777DBBE}" presName="space" presStyleCnt="0"/>
      <dgm:spPr/>
    </dgm:pt>
    <dgm:pt modelId="{843AA0B2-DD97-404E-BEE3-E770C856635E}" type="pres">
      <dgm:prSet presAssocID="{18E54C7E-B112-2941-AF8E-F52480C92BF0}" presName="compositeB" presStyleCnt="0"/>
      <dgm:spPr/>
    </dgm:pt>
    <dgm:pt modelId="{31797BAA-CF55-4941-A754-FEF531F588E7}" type="pres">
      <dgm:prSet presAssocID="{18E54C7E-B112-2941-AF8E-F52480C92BF0}" presName="textB" presStyleLbl="revTx" presStyleIdx="1" presStyleCnt="4" custLinFactY="-22843" custLinFactNeighborX="-7226" custLinFactNeighborY="-100000">
        <dgm:presLayoutVars>
          <dgm:bulletEnabled val="1"/>
        </dgm:presLayoutVars>
      </dgm:prSet>
      <dgm:spPr/>
      <dgm:t>
        <a:bodyPr/>
        <a:lstStyle/>
        <a:p>
          <a:endParaRPr lang="zh-CN" altLang="en-US"/>
        </a:p>
      </dgm:t>
    </dgm:pt>
    <dgm:pt modelId="{C5AB0815-F069-6B4C-90D8-4B4A1EE957A5}" type="pres">
      <dgm:prSet presAssocID="{18E54C7E-B112-2941-AF8E-F52480C92BF0}" presName="circleB" presStyleLbl="node1" presStyleIdx="1" presStyleCnt="4"/>
      <dgm:spPr/>
    </dgm:pt>
    <dgm:pt modelId="{ADA7EEBB-CA48-CC44-A64B-DAEBB4E1EF9D}" type="pres">
      <dgm:prSet presAssocID="{18E54C7E-B112-2941-AF8E-F52480C92BF0}" presName="spaceB" presStyleCnt="0"/>
      <dgm:spPr/>
    </dgm:pt>
    <dgm:pt modelId="{56A57531-1532-1146-937D-2462AB386A65}" type="pres">
      <dgm:prSet presAssocID="{5F01A6AF-7ADF-9342-AE97-DD6D9EC03604}" presName="space" presStyleCnt="0"/>
      <dgm:spPr/>
    </dgm:pt>
    <dgm:pt modelId="{A4AB5D22-430B-4C45-877A-CE0A4C065557}" type="pres">
      <dgm:prSet presAssocID="{F6C0F8DA-D8B9-164A-A2D0-F25002C1AC36}" presName="compositeA" presStyleCnt="0"/>
      <dgm:spPr/>
    </dgm:pt>
    <dgm:pt modelId="{5366199C-BAA1-4749-9928-C868F1946BC7}" type="pres">
      <dgm:prSet presAssocID="{F6C0F8DA-D8B9-164A-A2D0-F25002C1AC36}" presName="textA" presStyleLbl="revTx" presStyleIdx="2" presStyleCnt="4" custScaleX="99999" custScaleY="75059" custLinFactY="24541" custLinFactNeighborX="38932" custLinFactNeighborY="100000">
        <dgm:presLayoutVars>
          <dgm:bulletEnabled val="1"/>
        </dgm:presLayoutVars>
      </dgm:prSet>
      <dgm:spPr/>
      <dgm:t>
        <a:bodyPr/>
        <a:lstStyle/>
        <a:p>
          <a:endParaRPr lang="zh-CN" altLang="en-US"/>
        </a:p>
      </dgm:t>
    </dgm:pt>
    <dgm:pt modelId="{316B8C14-F2B7-364A-803D-4B7F9E6A35A4}" type="pres">
      <dgm:prSet presAssocID="{F6C0F8DA-D8B9-164A-A2D0-F25002C1AC36}" presName="circleA" presStyleLbl="node1" presStyleIdx="2" presStyleCnt="4" custLinFactX="200000" custLinFactNeighborX="200626" custLinFactNeighborY="9011"/>
      <dgm:spPr/>
    </dgm:pt>
    <dgm:pt modelId="{C63FDFFF-4EC5-6F4C-8FED-8FD4F3C0D5A5}" type="pres">
      <dgm:prSet presAssocID="{F6C0F8DA-D8B9-164A-A2D0-F25002C1AC36}" presName="spaceA" presStyleCnt="0"/>
      <dgm:spPr/>
    </dgm:pt>
    <dgm:pt modelId="{9B134CB3-9944-3049-B78D-A30D97043901}" type="pres">
      <dgm:prSet presAssocID="{5AA2B09D-6DEE-FC42-9484-8243BB79D2CB}" presName="space" presStyleCnt="0"/>
      <dgm:spPr/>
    </dgm:pt>
    <dgm:pt modelId="{09360F99-F5A3-274B-857F-C0818967B3B3}" type="pres">
      <dgm:prSet presAssocID="{49726BBA-758A-8641-83E3-6D4C306258C4}" presName="compositeB" presStyleCnt="0"/>
      <dgm:spPr/>
    </dgm:pt>
    <dgm:pt modelId="{DFB6AE41-E1F7-BC45-B087-CE5C836C394A}" type="pres">
      <dgm:prSet presAssocID="{49726BBA-758A-8641-83E3-6D4C306258C4}" presName="textB" presStyleLbl="revTx" presStyleIdx="3" presStyleCnt="4" custLinFactY="-15604" custLinFactNeighborX="32504" custLinFactNeighborY="-100000">
        <dgm:presLayoutVars>
          <dgm:bulletEnabled val="1"/>
        </dgm:presLayoutVars>
      </dgm:prSet>
      <dgm:spPr/>
      <dgm:t>
        <a:bodyPr/>
        <a:lstStyle/>
        <a:p>
          <a:endParaRPr lang="zh-CN" altLang="en-US"/>
        </a:p>
      </dgm:t>
    </dgm:pt>
    <dgm:pt modelId="{D165EEBC-E228-354C-91E1-A5531AE12167}" type="pres">
      <dgm:prSet presAssocID="{49726BBA-758A-8641-83E3-6D4C306258C4}" presName="circleB" presStyleLbl="node1" presStyleIdx="3" presStyleCnt="4" custLinFactX="147310" custLinFactNeighborX="200000"/>
      <dgm:spPr/>
    </dgm:pt>
    <dgm:pt modelId="{0B2FD958-CB48-6148-9A23-C85BF22405CE}" type="pres">
      <dgm:prSet presAssocID="{49726BBA-758A-8641-83E3-6D4C306258C4}" presName="spaceB" presStyleCnt="0"/>
      <dgm:spPr/>
    </dgm:pt>
  </dgm:ptLst>
  <dgm:cxnLst>
    <dgm:cxn modelId="{5110B1FD-A28F-DE46-B609-C00480C3C1C9}" srcId="{A2386695-1B94-BE46-AF8D-DBB867E448E3}" destId="{49726BBA-758A-8641-83E3-6D4C306258C4}" srcOrd="3" destOrd="0" parTransId="{0C646243-3976-C645-AD8A-B56B4C68A818}" sibTransId="{EF1F9483-748A-6E4A-82E9-8EE57F4CD6AA}"/>
    <dgm:cxn modelId="{8997B04B-0D42-422F-A449-BC81760F3A8D}" type="presOf" srcId="{F6C0F8DA-D8B9-164A-A2D0-F25002C1AC36}" destId="{5366199C-BAA1-4749-9928-C868F1946BC7}" srcOrd="0" destOrd="0" presId="urn:microsoft.com/office/officeart/2005/8/layout/hProcess11"/>
    <dgm:cxn modelId="{5AFBACC3-2939-4594-9910-17650734D731}" type="presOf" srcId="{18E54C7E-B112-2941-AF8E-F52480C92BF0}" destId="{31797BAA-CF55-4941-A754-FEF531F588E7}" srcOrd="0" destOrd="0" presId="urn:microsoft.com/office/officeart/2005/8/layout/hProcess11"/>
    <dgm:cxn modelId="{B219F847-1216-4AD2-8F0D-6C4547D735A7}" type="presOf" srcId="{A2386695-1B94-BE46-AF8D-DBB867E448E3}" destId="{EB1AB21E-1DDB-BE47-97E4-48EEA795CC97}" srcOrd="0" destOrd="0" presId="urn:microsoft.com/office/officeart/2005/8/layout/hProcess11"/>
    <dgm:cxn modelId="{FC3BE088-0C71-48F4-8464-F85730BBBA7D}" type="presOf" srcId="{49726BBA-758A-8641-83E3-6D4C306258C4}" destId="{DFB6AE41-E1F7-BC45-B087-CE5C836C394A}" srcOrd="0" destOrd="0" presId="urn:microsoft.com/office/officeart/2005/8/layout/hProcess11"/>
    <dgm:cxn modelId="{FC923C20-EAC9-491F-86BD-C18268F9DF75}" type="presOf" srcId="{2021C77D-3528-B24C-B543-2444A9B5E6D2}" destId="{E1EB7447-4D33-8940-94F3-216827FDB9DF}" srcOrd="0" destOrd="0" presId="urn:microsoft.com/office/officeart/2005/8/layout/hProcess11"/>
    <dgm:cxn modelId="{4819DFDF-74B1-E64D-9AF7-728FF7090522}" srcId="{A2386695-1B94-BE46-AF8D-DBB867E448E3}" destId="{2021C77D-3528-B24C-B543-2444A9B5E6D2}" srcOrd="0" destOrd="0" parTransId="{D797A1A6-7351-8E47-9DA0-DB85AFF03532}" sibTransId="{C8B859B8-323B-5040-BFD0-F8645777DBBE}"/>
    <dgm:cxn modelId="{65E4C4C4-B8F8-8449-ACDE-6E7FA391767D}" srcId="{A2386695-1B94-BE46-AF8D-DBB867E448E3}" destId="{F6C0F8DA-D8B9-164A-A2D0-F25002C1AC36}" srcOrd="2" destOrd="0" parTransId="{8445DFF0-EA00-3C46-876A-E621720A0FE6}" sibTransId="{5AA2B09D-6DEE-FC42-9484-8243BB79D2CB}"/>
    <dgm:cxn modelId="{B847AC6E-8DC6-004D-B2B8-5B47CCA017CA}" srcId="{A2386695-1B94-BE46-AF8D-DBB867E448E3}" destId="{18E54C7E-B112-2941-AF8E-F52480C92BF0}" srcOrd="1" destOrd="0" parTransId="{ABE77972-59EC-6246-A061-166056D8033F}" sibTransId="{5F01A6AF-7ADF-9342-AE97-DD6D9EC03604}"/>
    <dgm:cxn modelId="{D95F25FC-C36B-4272-A725-1F9A51C5F8A6}" type="presParOf" srcId="{EB1AB21E-1DDB-BE47-97E4-48EEA795CC97}" destId="{81BF83D9-76F6-5844-956F-AC08AD97CD49}" srcOrd="0" destOrd="0" presId="urn:microsoft.com/office/officeart/2005/8/layout/hProcess11"/>
    <dgm:cxn modelId="{A84084D7-8228-4D5D-8373-0AB464777B53}" type="presParOf" srcId="{EB1AB21E-1DDB-BE47-97E4-48EEA795CC97}" destId="{FC0A197E-638A-7642-B0DD-6E969257EB23}" srcOrd="1" destOrd="0" presId="urn:microsoft.com/office/officeart/2005/8/layout/hProcess11"/>
    <dgm:cxn modelId="{BC78FE95-0796-4FB3-9B9F-4248EFFC5D14}" type="presParOf" srcId="{FC0A197E-638A-7642-B0DD-6E969257EB23}" destId="{31BB22AC-4325-6C45-B77A-01739DF98FEE}" srcOrd="0" destOrd="0" presId="urn:microsoft.com/office/officeart/2005/8/layout/hProcess11"/>
    <dgm:cxn modelId="{E6C9F212-3774-43A8-A18E-BA58341ED890}" type="presParOf" srcId="{31BB22AC-4325-6C45-B77A-01739DF98FEE}" destId="{E1EB7447-4D33-8940-94F3-216827FDB9DF}" srcOrd="0" destOrd="0" presId="urn:microsoft.com/office/officeart/2005/8/layout/hProcess11"/>
    <dgm:cxn modelId="{47BCAA5D-B96D-401E-A045-8C2F28EE4112}" type="presParOf" srcId="{31BB22AC-4325-6C45-B77A-01739DF98FEE}" destId="{99FEBC5D-5C4A-684F-A70B-0559C9A4B1B1}" srcOrd="1" destOrd="0" presId="urn:microsoft.com/office/officeart/2005/8/layout/hProcess11"/>
    <dgm:cxn modelId="{1A86BD34-0011-4047-BC3F-A810C7C47920}" type="presParOf" srcId="{31BB22AC-4325-6C45-B77A-01739DF98FEE}" destId="{998CA7B2-7163-0647-9585-6AB205A88491}" srcOrd="2" destOrd="0" presId="urn:microsoft.com/office/officeart/2005/8/layout/hProcess11"/>
    <dgm:cxn modelId="{2CE550D0-2F5C-4621-8B5A-65888DD77DF1}" type="presParOf" srcId="{FC0A197E-638A-7642-B0DD-6E969257EB23}" destId="{C55AC970-BF78-EB41-AADE-303D8DF06116}" srcOrd="1" destOrd="0" presId="urn:microsoft.com/office/officeart/2005/8/layout/hProcess11"/>
    <dgm:cxn modelId="{B9DCCFD0-8F96-4E5D-8CEC-2CBF26CCD11F}" type="presParOf" srcId="{FC0A197E-638A-7642-B0DD-6E969257EB23}" destId="{843AA0B2-DD97-404E-BEE3-E770C856635E}" srcOrd="2" destOrd="0" presId="urn:microsoft.com/office/officeart/2005/8/layout/hProcess11"/>
    <dgm:cxn modelId="{5E260F09-9015-4035-8072-D52F3295E2FF}" type="presParOf" srcId="{843AA0B2-DD97-404E-BEE3-E770C856635E}" destId="{31797BAA-CF55-4941-A754-FEF531F588E7}" srcOrd="0" destOrd="0" presId="urn:microsoft.com/office/officeart/2005/8/layout/hProcess11"/>
    <dgm:cxn modelId="{FCDFB6C2-C72B-415A-9791-1249C46908F7}" type="presParOf" srcId="{843AA0B2-DD97-404E-BEE3-E770C856635E}" destId="{C5AB0815-F069-6B4C-90D8-4B4A1EE957A5}" srcOrd="1" destOrd="0" presId="urn:microsoft.com/office/officeart/2005/8/layout/hProcess11"/>
    <dgm:cxn modelId="{327844F2-F5AC-4347-BAF9-B685F2B1DA60}" type="presParOf" srcId="{843AA0B2-DD97-404E-BEE3-E770C856635E}" destId="{ADA7EEBB-CA48-CC44-A64B-DAEBB4E1EF9D}" srcOrd="2" destOrd="0" presId="urn:microsoft.com/office/officeart/2005/8/layout/hProcess11"/>
    <dgm:cxn modelId="{3AB980BE-B954-4A13-87C9-DEB3ADA08741}" type="presParOf" srcId="{FC0A197E-638A-7642-B0DD-6E969257EB23}" destId="{56A57531-1532-1146-937D-2462AB386A65}" srcOrd="3" destOrd="0" presId="urn:microsoft.com/office/officeart/2005/8/layout/hProcess11"/>
    <dgm:cxn modelId="{84A5F1B3-E2A6-4869-80AF-F5644F848A4E}" type="presParOf" srcId="{FC0A197E-638A-7642-B0DD-6E969257EB23}" destId="{A4AB5D22-430B-4C45-877A-CE0A4C065557}" srcOrd="4" destOrd="0" presId="urn:microsoft.com/office/officeart/2005/8/layout/hProcess11"/>
    <dgm:cxn modelId="{97AC4A9C-258E-4793-B66B-54452B35C738}" type="presParOf" srcId="{A4AB5D22-430B-4C45-877A-CE0A4C065557}" destId="{5366199C-BAA1-4749-9928-C868F1946BC7}" srcOrd="0" destOrd="0" presId="urn:microsoft.com/office/officeart/2005/8/layout/hProcess11"/>
    <dgm:cxn modelId="{7A1B6D02-ABFA-4FDA-A74A-D7ABC803EA71}" type="presParOf" srcId="{A4AB5D22-430B-4C45-877A-CE0A4C065557}" destId="{316B8C14-F2B7-364A-803D-4B7F9E6A35A4}" srcOrd="1" destOrd="0" presId="urn:microsoft.com/office/officeart/2005/8/layout/hProcess11"/>
    <dgm:cxn modelId="{289EAD74-1168-4739-9AD5-B6712814C006}" type="presParOf" srcId="{A4AB5D22-430B-4C45-877A-CE0A4C065557}" destId="{C63FDFFF-4EC5-6F4C-8FED-8FD4F3C0D5A5}" srcOrd="2" destOrd="0" presId="urn:microsoft.com/office/officeart/2005/8/layout/hProcess11"/>
    <dgm:cxn modelId="{4E98375B-9CCF-448B-8DDB-0835AC6E4848}" type="presParOf" srcId="{FC0A197E-638A-7642-B0DD-6E969257EB23}" destId="{9B134CB3-9944-3049-B78D-A30D97043901}" srcOrd="5" destOrd="0" presId="urn:microsoft.com/office/officeart/2005/8/layout/hProcess11"/>
    <dgm:cxn modelId="{FA3162F3-1650-43A6-B6AF-8715FB41EDC4}" type="presParOf" srcId="{FC0A197E-638A-7642-B0DD-6E969257EB23}" destId="{09360F99-F5A3-274B-857F-C0818967B3B3}" srcOrd="6" destOrd="0" presId="urn:microsoft.com/office/officeart/2005/8/layout/hProcess11"/>
    <dgm:cxn modelId="{8AC81759-848F-472F-938C-077CD62DF737}" type="presParOf" srcId="{09360F99-F5A3-274B-857F-C0818967B3B3}" destId="{DFB6AE41-E1F7-BC45-B087-CE5C836C394A}" srcOrd="0" destOrd="0" presId="urn:microsoft.com/office/officeart/2005/8/layout/hProcess11"/>
    <dgm:cxn modelId="{07FCF3A4-C4A4-448F-AA8B-4D9688C26C51}" type="presParOf" srcId="{09360F99-F5A3-274B-857F-C0818967B3B3}" destId="{D165EEBC-E228-354C-91E1-A5531AE12167}" srcOrd="1" destOrd="0" presId="urn:microsoft.com/office/officeart/2005/8/layout/hProcess11"/>
    <dgm:cxn modelId="{16B4E06A-BE6B-404E-AE17-9D8D28C4E5EB}" type="presParOf" srcId="{09360F99-F5A3-274B-857F-C0818967B3B3}" destId="{0B2FD958-CB48-6148-9A23-C85BF22405C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B3DFE3-F328-B347-8690-2D4AA39D20A7}" type="doc">
      <dgm:prSet loTypeId="urn:microsoft.com/office/officeart/2005/8/layout/cycle5" loCatId="" qsTypeId="urn:microsoft.com/office/officeart/2005/8/quickstyle/simple4" qsCatId="simple" csTypeId="urn:microsoft.com/office/officeart/2005/8/colors/colorful1" csCatId="colorful" phldr="1"/>
      <dgm:spPr/>
      <dgm:t>
        <a:bodyPr/>
        <a:lstStyle/>
        <a:p>
          <a:endParaRPr lang="zh-CN" altLang="en-US"/>
        </a:p>
      </dgm:t>
    </dgm:pt>
    <dgm:pt modelId="{4B29BC5E-281F-ED4C-9B5A-9DA31B91518E}">
      <dgm:prSet phldrT="[文本]" custT="1"/>
      <dgm:spPr/>
      <dgm:t>
        <a:bodyPr/>
        <a:lstStyle/>
        <a:p>
          <a:r>
            <a:rPr lang="zh-CN" altLang="en-US" sz="2000" dirty="0" smtClean="0">
              <a:latin typeface="Microsoft YaHei" charset="-122"/>
              <a:ea typeface="Microsoft YaHei" charset="-122"/>
              <a:cs typeface="Microsoft YaHei" charset="-122"/>
            </a:rPr>
            <a:t>资金监管</a:t>
          </a:r>
          <a:endParaRPr lang="zh-CN" altLang="en-US" sz="2000" dirty="0">
            <a:latin typeface="Microsoft YaHei" charset="-122"/>
            <a:ea typeface="Microsoft YaHei" charset="-122"/>
            <a:cs typeface="Microsoft YaHei" charset="-122"/>
          </a:endParaRPr>
        </a:p>
      </dgm:t>
    </dgm:pt>
    <dgm:pt modelId="{41FAAD7F-CC9B-004F-9DD5-43E87BCDE713}" type="parTrans" cxnId="{32FEB29D-9041-1B47-AFE3-3C5BE8E13588}">
      <dgm:prSet/>
      <dgm:spPr/>
      <dgm:t>
        <a:bodyPr/>
        <a:lstStyle/>
        <a:p>
          <a:endParaRPr lang="zh-CN" altLang="en-US" sz="2000">
            <a:latin typeface="Microsoft YaHei" charset="-122"/>
            <a:ea typeface="Microsoft YaHei" charset="-122"/>
            <a:cs typeface="Microsoft YaHei" charset="-122"/>
          </a:endParaRPr>
        </a:p>
      </dgm:t>
    </dgm:pt>
    <dgm:pt modelId="{5A42D52C-8ACB-3D49-9025-FFE8563E9007}" type="sibTrans" cxnId="{32FEB29D-9041-1B47-AFE3-3C5BE8E13588}">
      <dgm:prSet/>
      <dgm:spPr/>
      <dgm:t>
        <a:bodyPr/>
        <a:lstStyle/>
        <a:p>
          <a:endParaRPr lang="zh-CN" altLang="en-US" sz="2000">
            <a:latin typeface="Microsoft YaHei" charset="-122"/>
            <a:ea typeface="Microsoft YaHei" charset="-122"/>
            <a:cs typeface="Microsoft YaHei" charset="-122"/>
          </a:endParaRPr>
        </a:p>
      </dgm:t>
    </dgm:pt>
    <dgm:pt modelId="{2D76FCC9-6B3F-094D-94DB-EC1DF69C675F}">
      <dgm:prSet phldrT="[文本]" custT="1"/>
      <dgm:spPr>
        <a:solidFill>
          <a:schemeClr val="accent6">
            <a:lumMod val="75000"/>
          </a:schemeClr>
        </a:solidFill>
      </dgm:spPr>
      <dgm:t>
        <a:bodyPr/>
        <a:lstStyle/>
        <a:p>
          <a:r>
            <a:rPr lang="zh-CN" altLang="en-US" sz="2000" dirty="0" smtClean="0">
              <a:latin typeface="Microsoft YaHei" charset="-122"/>
              <a:ea typeface="Microsoft YaHei" charset="-122"/>
              <a:cs typeface="Microsoft YaHei" charset="-122"/>
            </a:rPr>
            <a:t>担保服务</a:t>
          </a:r>
          <a:endParaRPr lang="zh-CN" altLang="en-US" sz="2000" dirty="0">
            <a:latin typeface="Microsoft YaHei" charset="-122"/>
            <a:ea typeface="Microsoft YaHei" charset="-122"/>
            <a:cs typeface="Microsoft YaHei" charset="-122"/>
          </a:endParaRPr>
        </a:p>
      </dgm:t>
    </dgm:pt>
    <dgm:pt modelId="{BE9506DE-878D-734C-BBF8-0C3D276D7515}" type="parTrans" cxnId="{A35F537D-9694-D542-B1C1-0B3E73CC6853}">
      <dgm:prSet/>
      <dgm:spPr/>
      <dgm:t>
        <a:bodyPr/>
        <a:lstStyle/>
        <a:p>
          <a:endParaRPr lang="zh-CN" altLang="en-US" sz="2000">
            <a:latin typeface="Microsoft YaHei" charset="-122"/>
            <a:ea typeface="Microsoft YaHei" charset="-122"/>
            <a:cs typeface="Microsoft YaHei" charset="-122"/>
          </a:endParaRPr>
        </a:p>
      </dgm:t>
    </dgm:pt>
    <dgm:pt modelId="{519D584B-F937-A14C-9289-F70E37616819}" type="sibTrans" cxnId="{A35F537D-9694-D542-B1C1-0B3E73CC6853}">
      <dgm:prSet/>
      <dgm:spPr>
        <a:ln>
          <a:solidFill>
            <a:schemeClr val="accent6">
              <a:lumMod val="60000"/>
              <a:lumOff val="40000"/>
            </a:schemeClr>
          </a:solidFill>
        </a:ln>
      </dgm:spPr>
      <dgm:t>
        <a:bodyPr/>
        <a:lstStyle/>
        <a:p>
          <a:endParaRPr lang="zh-CN" altLang="en-US" sz="2000">
            <a:latin typeface="Microsoft YaHei" charset="-122"/>
            <a:ea typeface="Microsoft YaHei" charset="-122"/>
            <a:cs typeface="Microsoft YaHei" charset="-122"/>
          </a:endParaRPr>
        </a:p>
      </dgm:t>
    </dgm:pt>
    <dgm:pt modelId="{F6835E45-EA2E-8A4C-9A8A-F18C472A9DD0}">
      <dgm:prSet phldrT="[文本]" custT="1"/>
      <dgm:spPr/>
      <dgm:t>
        <a:bodyPr/>
        <a:lstStyle/>
        <a:p>
          <a:r>
            <a:rPr lang="zh-CN" altLang="en-US" sz="2000" dirty="0" smtClean="0">
              <a:latin typeface="Microsoft YaHei" charset="-122"/>
              <a:ea typeface="Microsoft YaHei" charset="-122"/>
              <a:cs typeface="Microsoft YaHei" charset="-122"/>
            </a:rPr>
            <a:t>结汇</a:t>
          </a:r>
          <a:endParaRPr lang="zh-CN" altLang="en-US" sz="2000" dirty="0">
            <a:latin typeface="Microsoft YaHei" charset="-122"/>
            <a:ea typeface="Microsoft YaHei" charset="-122"/>
            <a:cs typeface="Microsoft YaHei" charset="-122"/>
          </a:endParaRPr>
        </a:p>
      </dgm:t>
    </dgm:pt>
    <dgm:pt modelId="{7A95A42E-BDBC-0041-AE06-992488181B72}" type="parTrans" cxnId="{F69679F3-50D7-AE4E-986E-D850074C980E}">
      <dgm:prSet/>
      <dgm:spPr/>
      <dgm:t>
        <a:bodyPr/>
        <a:lstStyle/>
        <a:p>
          <a:endParaRPr lang="zh-CN" altLang="en-US" sz="2000">
            <a:latin typeface="Microsoft YaHei" charset="-122"/>
            <a:ea typeface="Microsoft YaHei" charset="-122"/>
            <a:cs typeface="Microsoft YaHei" charset="-122"/>
          </a:endParaRPr>
        </a:p>
      </dgm:t>
    </dgm:pt>
    <dgm:pt modelId="{286A6329-8494-BC47-BD62-60A92A66328E}" type="sibTrans" cxnId="{F69679F3-50D7-AE4E-986E-D850074C980E}">
      <dgm:prSet/>
      <dgm:spPr/>
      <dgm:t>
        <a:bodyPr/>
        <a:lstStyle/>
        <a:p>
          <a:endParaRPr lang="zh-CN" altLang="en-US" sz="2000">
            <a:latin typeface="Microsoft YaHei" charset="-122"/>
            <a:ea typeface="Microsoft YaHei" charset="-122"/>
            <a:cs typeface="Microsoft YaHei" charset="-122"/>
          </a:endParaRPr>
        </a:p>
      </dgm:t>
    </dgm:pt>
    <dgm:pt modelId="{B86979B7-5E97-0447-9F06-58C983D037CB}">
      <dgm:prSet phldrT="[文本]" custT="1"/>
      <dgm:spPr/>
      <dgm:t>
        <a:bodyPr/>
        <a:lstStyle/>
        <a:p>
          <a:r>
            <a:rPr lang="zh-CN" altLang="en-US" sz="2000" dirty="0" smtClean="0">
              <a:latin typeface="Microsoft YaHei" charset="-122"/>
              <a:ea typeface="Microsoft YaHei" charset="-122"/>
              <a:cs typeface="Microsoft YaHei" charset="-122"/>
            </a:rPr>
            <a:t>融资贴现</a:t>
          </a:r>
          <a:endParaRPr lang="zh-CN" altLang="en-US" sz="2000" dirty="0">
            <a:latin typeface="Microsoft YaHei" charset="-122"/>
            <a:ea typeface="Microsoft YaHei" charset="-122"/>
            <a:cs typeface="Microsoft YaHei" charset="-122"/>
          </a:endParaRPr>
        </a:p>
      </dgm:t>
    </dgm:pt>
    <dgm:pt modelId="{D0B3BEF4-C09B-2F4F-90C5-D9AC958C8395}" type="parTrans" cxnId="{2DD1653C-7A1E-164B-A744-40062FC8EF6C}">
      <dgm:prSet/>
      <dgm:spPr/>
      <dgm:t>
        <a:bodyPr/>
        <a:lstStyle/>
        <a:p>
          <a:endParaRPr lang="zh-CN" altLang="en-US" sz="2000">
            <a:latin typeface="Microsoft YaHei" charset="-122"/>
            <a:ea typeface="Microsoft YaHei" charset="-122"/>
            <a:cs typeface="Microsoft YaHei" charset="-122"/>
          </a:endParaRPr>
        </a:p>
      </dgm:t>
    </dgm:pt>
    <dgm:pt modelId="{6CC289C3-872A-AB4C-A6AC-C516A1454ACD}" type="sibTrans" cxnId="{2DD1653C-7A1E-164B-A744-40062FC8EF6C}">
      <dgm:prSet/>
      <dgm:spPr/>
      <dgm:t>
        <a:bodyPr/>
        <a:lstStyle/>
        <a:p>
          <a:endParaRPr lang="zh-CN" altLang="en-US" sz="2000">
            <a:latin typeface="Microsoft YaHei" charset="-122"/>
            <a:ea typeface="Microsoft YaHei" charset="-122"/>
            <a:cs typeface="Microsoft YaHei" charset="-122"/>
          </a:endParaRPr>
        </a:p>
      </dgm:t>
    </dgm:pt>
    <dgm:pt modelId="{F0AA035F-703E-544C-97DF-0DB4A68D99FF}" type="pres">
      <dgm:prSet presAssocID="{3CB3DFE3-F328-B347-8690-2D4AA39D20A7}" presName="cycle" presStyleCnt="0">
        <dgm:presLayoutVars>
          <dgm:dir/>
          <dgm:resizeHandles val="exact"/>
        </dgm:presLayoutVars>
      </dgm:prSet>
      <dgm:spPr/>
      <dgm:t>
        <a:bodyPr/>
        <a:lstStyle/>
        <a:p>
          <a:endParaRPr lang="zh-CN" altLang="en-US"/>
        </a:p>
      </dgm:t>
    </dgm:pt>
    <dgm:pt modelId="{C263A9EE-CB23-4647-870F-B7CE850A7BEB}" type="pres">
      <dgm:prSet presAssocID="{4B29BC5E-281F-ED4C-9B5A-9DA31B91518E}" presName="node" presStyleLbl="node1" presStyleIdx="0" presStyleCnt="4" custScaleX="103299" custScaleY="126405" custRadScaleRad="98479" custRadScaleInc="3831">
        <dgm:presLayoutVars>
          <dgm:bulletEnabled val="1"/>
        </dgm:presLayoutVars>
      </dgm:prSet>
      <dgm:spPr>
        <a:prstGeom prst="hexagon">
          <a:avLst/>
        </a:prstGeom>
      </dgm:spPr>
      <dgm:t>
        <a:bodyPr/>
        <a:lstStyle/>
        <a:p>
          <a:endParaRPr lang="zh-CN" altLang="en-US"/>
        </a:p>
      </dgm:t>
    </dgm:pt>
    <dgm:pt modelId="{27F58F8B-2339-7347-85D6-332A659A2112}" type="pres">
      <dgm:prSet presAssocID="{4B29BC5E-281F-ED4C-9B5A-9DA31B91518E}" presName="spNode" presStyleCnt="0"/>
      <dgm:spPr/>
    </dgm:pt>
    <dgm:pt modelId="{66C5CB31-DE2A-F847-9F6C-0BD43CE7BAAB}" type="pres">
      <dgm:prSet presAssocID="{5A42D52C-8ACB-3D49-9025-FFE8563E9007}" presName="sibTrans" presStyleLbl="sibTrans1D1" presStyleIdx="0" presStyleCnt="4"/>
      <dgm:spPr/>
      <dgm:t>
        <a:bodyPr/>
        <a:lstStyle/>
        <a:p>
          <a:endParaRPr lang="zh-CN" altLang="en-US"/>
        </a:p>
      </dgm:t>
    </dgm:pt>
    <dgm:pt modelId="{D99BC669-F8E2-E84F-87C6-A87A3884716D}" type="pres">
      <dgm:prSet presAssocID="{2D76FCC9-6B3F-094D-94DB-EC1DF69C675F}" presName="node" presStyleLbl="node1" presStyleIdx="1" presStyleCnt="4">
        <dgm:presLayoutVars>
          <dgm:bulletEnabled val="1"/>
        </dgm:presLayoutVars>
      </dgm:prSet>
      <dgm:spPr>
        <a:prstGeom prst="hexagon">
          <a:avLst/>
        </a:prstGeom>
      </dgm:spPr>
      <dgm:t>
        <a:bodyPr/>
        <a:lstStyle/>
        <a:p>
          <a:endParaRPr lang="zh-CN" altLang="en-US"/>
        </a:p>
      </dgm:t>
    </dgm:pt>
    <dgm:pt modelId="{FFC085E4-5C2A-274A-973C-86A081C17327}" type="pres">
      <dgm:prSet presAssocID="{2D76FCC9-6B3F-094D-94DB-EC1DF69C675F}" presName="spNode" presStyleCnt="0"/>
      <dgm:spPr/>
    </dgm:pt>
    <dgm:pt modelId="{BF9BC797-A8DE-5D4D-ADA8-88FA0D96B531}" type="pres">
      <dgm:prSet presAssocID="{519D584B-F937-A14C-9289-F70E37616819}" presName="sibTrans" presStyleLbl="sibTrans1D1" presStyleIdx="1" presStyleCnt="4"/>
      <dgm:spPr/>
      <dgm:t>
        <a:bodyPr/>
        <a:lstStyle/>
        <a:p>
          <a:endParaRPr lang="zh-CN" altLang="en-US"/>
        </a:p>
      </dgm:t>
    </dgm:pt>
    <dgm:pt modelId="{633702ED-E644-D74F-83F1-A5CD141C030B}" type="pres">
      <dgm:prSet presAssocID="{F6835E45-EA2E-8A4C-9A8A-F18C472A9DD0}" presName="node" presStyleLbl="node1" presStyleIdx="2" presStyleCnt="4" custScaleX="89926">
        <dgm:presLayoutVars>
          <dgm:bulletEnabled val="1"/>
        </dgm:presLayoutVars>
      </dgm:prSet>
      <dgm:spPr>
        <a:prstGeom prst="hexagon">
          <a:avLst/>
        </a:prstGeom>
      </dgm:spPr>
      <dgm:t>
        <a:bodyPr/>
        <a:lstStyle/>
        <a:p>
          <a:endParaRPr lang="zh-CN" altLang="en-US"/>
        </a:p>
      </dgm:t>
    </dgm:pt>
    <dgm:pt modelId="{685274F4-25D3-7040-B4DA-D53E528E9AC3}" type="pres">
      <dgm:prSet presAssocID="{F6835E45-EA2E-8A4C-9A8A-F18C472A9DD0}" presName="spNode" presStyleCnt="0"/>
      <dgm:spPr/>
    </dgm:pt>
    <dgm:pt modelId="{E3F1213C-C5D4-0D4E-ABB1-036AC6A4CFFA}" type="pres">
      <dgm:prSet presAssocID="{286A6329-8494-BC47-BD62-60A92A66328E}" presName="sibTrans" presStyleLbl="sibTrans1D1" presStyleIdx="2" presStyleCnt="4"/>
      <dgm:spPr/>
      <dgm:t>
        <a:bodyPr/>
        <a:lstStyle/>
        <a:p>
          <a:endParaRPr lang="zh-CN" altLang="en-US"/>
        </a:p>
      </dgm:t>
    </dgm:pt>
    <dgm:pt modelId="{0C7363A0-06A7-1243-9B04-016F5191478D}" type="pres">
      <dgm:prSet presAssocID="{B86979B7-5E97-0447-9F06-58C983D037CB}" presName="node" presStyleLbl="node1" presStyleIdx="3" presStyleCnt="4">
        <dgm:presLayoutVars>
          <dgm:bulletEnabled val="1"/>
        </dgm:presLayoutVars>
      </dgm:prSet>
      <dgm:spPr>
        <a:prstGeom prst="hexagon">
          <a:avLst/>
        </a:prstGeom>
      </dgm:spPr>
      <dgm:t>
        <a:bodyPr/>
        <a:lstStyle/>
        <a:p>
          <a:endParaRPr lang="zh-CN" altLang="en-US"/>
        </a:p>
      </dgm:t>
    </dgm:pt>
    <dgm:pt modelId="{7D5E823D-5FD0-E54E-9967-CF7D7F8FF7DA}" type="pres">
      <dgm:prSet presAssocID="{B86979B7-5E97-0447-9F06-58C983D037CB}" presName="spNode" presStyleCnt="0"/>
      <dgm:spPr/>
    </dgm:pt>
    <dgm:pt modelId="{A8A8C39A-BEE8-0842-A3F3-C426791D32B0}" type="pres">
      <dgm:prSet presAssocID="{6CC289C3-872A-AB4C-A6AC-C516A1454ACD}" presName="sibTrans" presStyleLbl="sibTrans1D1" presStyleIdx="3" presStyleCnt="4"/>
      <dgm:spPr/>
      <dgm:t>
        <a:bodyPr/>
        <a:lstStyle/>
        <a:p>
          <a:endParaRPr lang="zh-CN" altLang="en-US"/>
        </a:p>
      </dgm:t>
    </dgm:pt>
  </dgm:ptLst>
  <dgm:cxnLst>
    <dgm:cxn modelId="{C88B43E9-A388-45CD-94D2-C7E1EFD98969}" type="presOf" srcId="{2D76FCC9-6B3F-094D-94DB-EC1DF69C675F}" destId="{D99BC669-F8E2-E84F-87C6-A87A3884716D}" srcOrd="0" destOrd="0" presId="urn:microsoft.com/office/officeart/2005/8/layout/cycle5"/>
    <dgm:cxn modelId="{F69679F3-50D7-AE4E-986E-D850074C980E}" srcId="{3CB3DFE3-F328-B347-8690-2D4AA39D20A7}" destId="{F6835E45-EA2E-8A4C-9A8A-F18C472A9DD0}" srcOrd="2" destOrd="0" parTransId="{7A95A42E-BDBC-0041-AE06-992488181B72}" sibTransId="{286A6329-8494-BC47-BD62-60A92A66328E}"/>
    <dgm:cxn modelId="{934E35CD-C12C-4789-BF7F-72A8F72F6F33}" type="presOf" srcId="{5A42D52C-8ACB-3D49-9025-FFE8563E9007}" destId="{66C5CB31-DE2A-F847-9F6C-0BD43CE7BAAB}" srcOrd="0" destOrd="0" presId="urn:microsoft.com/office/officeart/2005/8/layout/cycle5"/>
    <dgm:cxn modelId="{2E903931-CCD2-4466-AA17-D241D79D121D}" type="presOf" srcId="{B86979B7-5E97-0447-9F06-58C983D037CB}" destId="{0C7363A0-06A7-1243-9B04-016F5191478D}" srcOrd="0" destOrd="0" presId="urn:microsoft.com/office/officeart/2005/8/layout/cycle5"/>
    <dgm:cxn modelId="{3ED57394-096A-4080-A944-E3F11C70D980}" type="presOf" srcId="{519D584B-F937-A14C-9289-F70E37616819}" destId="{BF9BC797-A8DE-5D4D-ADA8-88FA0D96B531}" srcOrd="0" destOrd="0" presId="urn:microsoft.com/office/officeart/2005/8/layout/cycle5"/>
    <dgm:cxn modelId="{4889ECAE-BF47-4CB9-ABE4-3CE0CEACA016}" type="presOf" srcId="{6CC289C3-872A-AB4C-A6AC-C516A1454ACD}" destId="{A8A8C39A-BEE8-0842-A3F3-C426791D32B0}" srcOrd="0" destOrd="0" presId="urn:microsoft.com/office/officeart/2005/8/layout/cycle5"/>
    <dgm:cxn modelId="{0AC319BB-7CC0-48DE-8A15-30BC5F62D012}" type="presOf" srcId="{F6835E45-EA2E-8A4C-9A8A-F18C472A9DD0}" destId="{633702ED-E644-D74F-83F1-A5CD141C030B}" srcOrd="0" destOrd="0" presId="urn:microsoft.com/office/officeart/2005/8/layout/cycle5"/>
    <dgm:cxn modelId="{3A33A5B6-7F8C-4313-AFFC-01B34F8AE9CB}" type="presOf" srcId="{286A6329-8494-BC47-BD62-60A92A66328E}" destId="{E3F1213C-C5D4-0D4E-ABB1-036AC6A4CFFA}" srcOrd="0" destOrd="0" presId="urn:microsoft.com/office/officeart/2005/8/layout/cycle5"/>
    <dgm:cxn modelId="{A35F537D-9694-D542-B1C1-0B3E73CC6853}" srcId="{3CB3DFE3-F328-B347-8690-2D4AA39D20A7}" destId="{2D76FCC9-6B3F-094D-94DB-EC1DF69C675F}" srcOrd="1" destOrd="0" parTransId="{BE9506DE-878D-734C-BBF8-0C3D276D7515}" sibTransId="{519D584B-F937-A14C-9289-F70E37616819}"/>
    <dgm:cxn modelId="{3871EC6F-0C02-4085-864E-18D408A163BE}" type="presOf" srcId="{3CB3DFE3-F328-B347-8690-2D4AA39D20A7}" destId="{F0AA035F-703E-544C-97DF-0DB4A68D99FF}" srcOrd="0" destOrd="0" presId="urn:microsoft.com/office/officeart/2005/8/layout/cycle5"/>
    <dgm:cxn modelId="{32FEB29D-9041-1B47-AFE3-3C5BE8E13588}" srcId="{3CB3DFE3-F328-B347-8690-2D4AA39D20A7}" destId="{4B29BC5E-281F-ED4C-9B5A-9DA31B91518E}" srcOrd="0" destOrd="0" parTransId="{41FAAD7F-CC9B-004F-9DD5-43E87BCDE713}" sibTransId="{5A42D52C-8ACB-3D49-9025-FFE8563E9007}"/>
    <dgm:cxn modelId="{2DD1653C-7A1E-164B-A744-40062FC8EF6C}" srcId="{3CB3DFE3-F328-B347-8690-2D4AA39D20A7}" destId="{B86979B7-5E97-0447-9F06-58C983D037CB}" srcOrd="3" destOrd="0" parTransId="{D0B3BEF4-C09B-2F4F-90C5-D9AC958C8395}" sibTransId="{6CC289C3-872A-AB4C-A6AC-C516A1454ACD}"/>
    <dgm:cxn modelId="{80832C17-66F7-41E1-BFEB-1D1ECC62395C}" type="presOf" srcId="{4B29BC5E-281F-ED4C-9B5A-9DA31B91518E}" destId="{C263A9EE-CB23-4647-870F-B7CE850A7BEB}" srcOrd="0" destOrd="0" presId="urn:microsoft.com/office/officeart/2005/8/layout/cycle5"/>
    <dgm:cxn modelId="{D588989C-1E6A-488E-9B0D-24859DF81DE6}" type="presParOf" srcId="{F0AA035F-703E-544C-97DF-0DB4A68D99FF}" destId="{C263A9EE-CB23-4647-870F-B7CE850A7BEB}" srcOrd="0" destOrd="0" presId="urn:microsoft.com/office/officeart/2005/8/layout/cycle5"/>
    <dgm:cxn modelId="{472F7BD2-91B3-4959-8F77-3AAFF083444F}" type="presParOf" srcId="{F0AA035F-703E-544C-97DF-0DB4A68D99FF}" destId="{27F58F8B-2339-7347-85D6-332A659A2112}" srcOrd="1" destOrd="0" presId="urn:microsoft.com/office/officeart/2005/8/layout/cycle5"/>
    <dgm:cxn modelId="{5F62BC7C-A4BF-4D12-93CE-7684AABCDD0B}" type="presParOf" srcId="{F0AA035F-703E-544C-97DF-0DB4A68D99FF}" destId="{66C5CB31-DE2A-F847-9F6C-0BD43CE7BAAB}" srcOrd="2" destOrd="0" presId="urn:microsoft.com/office/officeart/2005/8/layout/cycle5"/>
    <dgm:cxn modelId="{1E976A0B-48C6-411A-AFF1-B2B59627505C}" type="presParOf" srcId="{F0AA035F-703E-544C-97DF-0DB4A68D99FF}" destId="{D99BC669-F8E2-E84F-87C6-A87A3884716D}" srcOrd="3" destOrd="0" presId="urn:microsoft.com/office/officeart/2005/8/layout/cycle5"/>
    <dgm:cxn modelId="{7497D1D4-BCBA-43D6-AE38-3765E9107B8B}" type="presParOf" srcId="{F0AA035F-703E-544C-97DF-0DB4A68D99FF}" destId="{FFC085E4-5C2A-274A-973C-86A081C17327}" srcOrd="4" destOrd="0" presId="urn:microsoft.com/office/officeart/2005/8/layout/cycle5"/>
    <dgm:cxn modelId="{03CE62F2-6CB1-480E-A1A7-1F02541BE628}" type="presParOf" srcId="{F0AA035F-703E-544C-97DF-0DB4A68D99FF}" destId="{BF9BC797-A8DE-5D4D-ADA8-88FA0D96B531}" srcOrd="5" destOrd="0" presId="urn:microsoft.com/office/officeart/2005/8/layout/cycle5"/>
    <dgm:cxn modelId="{C98A8172-7427-4B2A-9847-EB6CF37FDDAE}" type="presParOf" srcId="{F0AA035F-703E-544C-97DF-0DB4A68D99FF}" destId="{633702ED-E644-D74F-83F1-A5CD141C030B}" srcOrd="6" destOrd="0" presId="urn:microsoft.com/office/officeart/2005/8/layout/cycle5"/>
    <dgm:cxn modelId="{60F540F8-794B-464C-8544-BCE4586E6FB4}" type="presParOf" srcId="{F0AA035F-703E-544C-97DF-0DB4A68D99FF}" destId="{685274F4-25D3-7040-B4DA-D53E528E9AC3}" srcOrd="7" destOrd="0" presId="urn:microsoft.com/office/officeart/2005/8/layout/cycle5"/>
    <dgm:cxn modelId="{CFB8E932-72D4-46FD-87CB-9C53A357613D}" type="presParOf" srcId="{F0AA035F-703E-544C-97DF-0DB4A68D99FF}" destId="{E3F1213C-C5D4-0D4E-ABB1-036AC6A4CFFA}" srcOrd="8" destOrd="0" presId="urn:microsoft.com/office/officeart/2005/8/layout/cycle5"/>
    <dgm:cxn modelId="{0FE17EA6-1622-4B95-A570-18E29D900902}" type="presParOf" srcId="{F0AA035F-703E-544C-97DF-0DB4A68D99FF}" destId="{0C7363A0-06A7-1243-9B04-016F5191478D}" srcOrd="9" destOrd="0" presId="urn:microsoft.com/office/officeart/2005/8/layout/cycle5"/>
    <dgm:cxn modelId="{AFFA12B3-EF3F-4777-96E2-E9FCE9D4A086}" type="presParOf" srcId="{F0AA035F-703E-544C-97DF-0DB4A68D99FF}" destId="{7D5E823D-5FD0-E54E-9967-CF7D7F8FF7DA}" srcOrd="10" destOrd="0" presId="urn:microsoft.com/office/officeart/2005/8/layout/cycle5"/>
    <dgm:cxn modelId="{C3108B45-BDA8-499E-AE56-389BF9A25CE1}" type="presParOf" srcId="{F0AA035F-703E-544C-97DF-0DB4A68D99FF}" destId="{A8A8C39A-BEE8-0842-A3F3-C426791D32B0}"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287C42-CD8A-42CE-8E3E-73C352BD5920}" type="doc">
      <dgm:prSet loTypeId="urn:microsoft.com/office/officeart/2005/8/layout/bList2"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smtClean="0">
              <a:latin typeface="+mj-lt"/>
            </a:rPr>
            <a:t> </a:t>
          </a:r>
          <a:endParaRPr lang="en-US" sz="2000" dirty="0">
            <a:latin typeface="+mj-lt"/>
          </a:endParaRP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t>
        <a:bodyPr/>
        <a:lstStyle/>
        <a:p>
          <a:endParaRPr lang="en-US"/>
        </a:p>
      </dgm:t>
    </dgm:pt>
    <dgm:pt modelId="{E0F6C998-5693-4BDD-9069-AF61DC425B3A}" type="pres">
      <dgm:prSet presAssocID="{7A236058-1BB6-40B9-9348-7BFCF74797F7}" presName="parentRect" presStyleLbl="alignNode1" presStyleIdx="0" presStyleCnt="1"/>
      <dgm:spPr/>
      <dgm:t>
        <a:bodyPr/>
        <a:lstStyle/>
        <a:p>
          <a:endParaRPr lang="en-US"/>
        </a:p>
      </dgm:t>
    </dgm:pt>
    <dgm:pt modelId="{B6A09970-208A-49BF-904E-B64EBDB1A8AC}" type="pres">
      <dgm:prSet presAssocID="{7A236058-1BB6-40B9-9348-7BFCF74797F7}" presName="adorn" presStyleLbl="fgAccFollowNode1" presStyleIdx="0" presStyleCnt="1" custScaleX="591251" custScaleY="591653" custLinFactNeighborX="3311" custLinFactNeighborY="-326"/>
      <dgm:spPr>
        <a:blipFill rotWithShape="1">
          <a:blip xmlns:r="http://schemas.openxmlformats.org/officeDocument/2006/relationships" r:embed="rId1"/>
          <a:stretch>
            <a:fillRect/>
          </a:stretch>
        </a:blipFill>
        <a:ln>
          <a:solidFill>
            <a:schemeClr val="bg1">
              <a:lumMod val="95000"/>
              <a:alpha val="90000"/>
            </a:schemeClr>
          </a:solidFill>
        </a:ln>
      </dgm:spPr>
      <dgm:t>
        <a:bodyPr/>
        <a:lstStyle/>
        <a:p>
          <a:endParaRPr lang="en-US"/>
        </a:p>
      </dgm:t>
    </dgm:pt>
  </dgm:ptLst>
  <dgm:cxnLst>
    <dgm:cxn modelId="{1F378164-ADA2-1B44-866B-208077469824}" type="presOf" srcId="{7A236058-1BB6-40B9-9348-7BFCF74797F7}" destId="{E0F6C998-5693-4BDD-9069-AF61DC425B3A}" srcOrd="1" destOrd="0" presId="urn:microsoft.com/office/officeart/2005/8/layout/bList2"/>
    <dgm:cxn modelId="{900ACF82-3467-0442-91C1-6BEAE4429ABB}" type="presOf" srcId="{7A236058-1BB6-40B9-9348-7BFCF74797F7}" destId="{8341A2DB-1040-453E-BC64-20AB0EC705B0}" srcOrd="0" destOrd="0" presId="urn:microsoft.com/office/officeart/2005/8/layout/bList2"/>
    <dgm:cxn modelId="{FD6DD1D8-C034-48BB-8FFA-29BD3E37E4B3}" srcId="{BE287C42-CD8A-42CE-8E3E-73C352BD5920}" destId="{7A236058-1BB6-40B9-9348-7BFCF74797F7}" srcOrd="0" destOrd="0" parTransId="{724A6807-07F6-4EB7-8D8C-1F3642101DAC}" sibTransId="{E137A754-910B-4A5F-944B-024BF7FEDA5B}"/>
    <dgm:cxn modelId="{A1D07986-6BFF-1849-8BC3-9E7D535D0A85}" type="presOf" srcId="{BE287C42-CD8A-42CE-8E3E-73C352BD5920}" destId="{8120550C-BC87-497C-9931-B1A996EE60C0}" srcOrd="0" destOrd="0" presId="urn:microsoft.com/office/officeart/2005/8/layout/bList2"/>
    <dgm:cxn modelId="{5925037B-3449-1343-924F-1B2CA7347775}" type="presParOf" srcId="{8120550C-BC87-497C-9931-B1A996EE60C0}" destId="{DBB6DB41-98F6-46AA-B628-CAF983E62B48}" srcOrd="0" destOrd="0" presId="urn:microsoft.com/office/officeart/2005/8/layout/bList2"/>
    <dgm:cxn modelId="{1342C71C-5DEA-1247-B0F8-D812F621EC55}" type="presParOf" srcId="{DBB6DB41-98F6-46AA-B628-CAF983E62B48}" destId="{A523E08F-BB9E-46F9-A45A-A55A85EE4841}" srcOrd="0" destOrd="0" presId="urn:microsoft.com/office/officeart/2005/8/layout/bList2"/>
    <dgm:cxn modelId="{5B37597E-94C0-A347-8D7B-38EF799150A8}" type="presParOf" srcId="{DBB6DB41-98F6-46AA-B628-CAF983E62B48}" destId="{8341A2DB-1040-453E-BC64-20AB0EC705B0}" srcOrd="1" destOrd="0" presId="urn:microsoft.com/office/officeart/2005/8/layout/bList2"/>
    <dgm:cxn modelId="{63B8EA13-867F-B34F-9584-4A6736FC25BB}" type="presParOf" srcId="{DBB6DB41-98F6-46AA-B628-CAF983E62B48}" destId="{E0F6C998-5693-4BDD-9069-AF61DC425B3A}" srcOrd="2" destOrd="0" presId="urn:microsoft.com/office/officeart/2005/8/layout/bList2"/>
    <dgm:cxn modelId="{1AEDB398-7C21-684D-8BE6-D4D1A5BC1928}" type="presParOf" srcId="{DBB6DB41-98F6-46AA-B628-CAF983E62B48}" destId="{B6A09970-208A-49BF-904E-B64EBDB1A8AC}" srcOrd="3" destOrd="0" presId="urn:microsoft.com/office/officeart/2005/8/layout/b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F83D9-76F6-5844-956F-AC08AD97CD49}">
      <dsp:nvSpPr>
        <dsp:cNvPr id="0" name=""/>
        <dsp:cNvSpPr/>
      </dsp:nvSpPr>
      <dsp:spPr>
        <a:xfrm>
          <a:off x="0" y="468571"/>
          <a:ext cx="8064552" cy="658207"/>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1EB7447-4D33-8940-94F3-216827FDB9DF}">
      <dsp:nvSpPr>
        <dsp:cNvPr id="0" name=""/>
        <dsp:cNvSpPr/>
      </dsp:nvSpPr>
      <dsp:spPr>
        <a:xfrm>
          <a:off x="0" y="757747"/>
          <a:ext cx="1747188" cy="65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zh-CN" altLang="en-US" sz="1400" kern="1200" dirty="0" smtClean="0"/>
            <a:t>注册</a:t>
          </a:r>
          <a:endParaRPr lang="zh-CN" altLang="en-US" sz="1400" kern="1200" dirty="0"/>
        </a:p>
      </dsp:txBody>
      <dsp:txXfrm>
        <a:off x="0" y="757747"/>
        <a:ext cx="1747188" cy="658207"/>
      </dsp:txXfrm>
    </dsp:sp>
    <dsp:sp modelId="{99FEBC5D-5C4A-684F-A70B-0559C9A4B1B1}">
      <dsp:nvSpPr>
        <dsp:cNvPr id="0" name=""/>
        <dsp:cNvSpPr/>
      </dsp:nvSpPr>
      <dsp:spPr>
        <a:xfrm>
          <a:off x="794950" y="740483"/>
          <a:ext cx="164551" cy="16455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1797BAA-CF55-4941-A754-FEF531F588E7}">
      <dsp:nvSpPr>
        <dsp:cNvPr id="0" name=""/>
        <dsp:cNvSpPr/>
      </dsp:nvSpPr>
      <dsp:spPr>
        <a:xfrm>
          <a:off x="1711928" y="178749"/>
          <a:ext cx="1747188" cy="65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zh-CN" altLang="en-US" sz="1400" kern="1200" dirty="0" smtClean="0"/>
            <a:t>获取招标信息</a:t>
          </a:r>
          <a:endParaRPr lang="zh-CN" altLang="en-US" sz="1400" kern="1200" dirty="0"/>
        </a:p>
      </dsp:txBody>
      <dsp:txXfrm>
        <a:off x="1711928" y="178749"/>
        <a:ext cx="1747188" cy="658207"/>
      </dsp:txXfrm>
    </dsp:sp>
    <dsp:sp modelId="{C5AB0815-F069-6B4C-90D8-4B4A1EE957A5}">
      <dsp:nvSpPr>
        <dsp:cNvPr id="0" name=""/>
        <dsp:cNvSpPr/>
      </dsp:nvSpPr>
      <dsp:spPr>
        <a:xfrm>
          <a:off x="2629498" y="740483"/>
          <a:ext cx="164551" cy="16455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366199C-BAA1-4749-9928-C868F1946BC7}">
      <dsp:nvSpPr>
        <dsp:cNvPr id="0" name=""/>
        <dsp:cNvSpPr/>
      </dsp:nvSpPr>
      <dsp:spPr>
        <a:xfrm>
          <a:off x="4352952" y="860778"/>
          <a:ext cx="1747170" cy="494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zh-CN" altLang="en-US" sz="1400" kern="1200" dirty="0" smtClean="0">
              <a:latin typeface="Microsoft YaHei" charset="-122"/>
              <a:ea typeface="Microsoft YaHei" charset="-122"/>
              <a:cs typeface="Microsoft YaHei" charset="-122"/>
            </a:rPr>
            <a:t>竞标</a:t>
          </a:r>
          <a:endParaRPr lang="zh-CN" altLang="en-US" sz="1400" kern="1200" dirty="0">
            <a:latin typeface="Microsoft YaHei" charset="-122"/>
            <a:ea typeface="Microsoft YaHei" charset="-122"/>
            <a:cs typeface="Microsoft YaHei" charset="-122"/>
          </a:endParaRPr>
        </a:p>
      </dsp:txBody>
      <dsp:txXfrm>
        <a:off x="4352952" y="860778"/>
        <a:ext cx="1747170" cy="494043"/>
      </dsp:txXfrm>
    </dsp:sp>
    <dsp:sp modelId="{316B8C14-F2B7-364A-803D-4B7F9E6A35A4}">
      <dsp:nvSpPr>
        <dsp:cNvPr id="0" name=""/>
        <dsp:cNvSpPr/>
      </dsp:nvSpPr>
      <dsp:spPr>
        <a:xfrm>
          <a:off x="5123283" y="714269"/>
          <a:ext cx="164551" cy="16455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FB6AE41-E1F7-BC45-B087-CE5C836C394A}">
      <dsp:nvSpPr>
        <dsp:cNvPr id="0" name=""/>
        <dsp:cNvSpPr/>
      </dsp:nvSpPr>
      <dsp:spPr>
        <a:xfrm>
          <a:off x="6075181" y="226396"/>
          <a:ext cx="1747188" cy="65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zh-CN" altLang="en-US" sz="1400" kern="1200" dirty="0" smtClean="0"/>
            <a:t>开标</a:t>
          </a:r>
          <a:endParaRPr lang="zh-CN" altLang="en-US" sz="1400" kern="1200" dirty="0"/>
        </a:p>
      </dsp:txBody>
      <dsp:txXfrm>
        <a:off x="6075181" y="226396"/>
        <a:ext cx="1747188" cy="658207"/>
      </dsp:txXfrm>
    </dsp:sp>
    <dsp:sp modelId="{D165EEBC-E228-354C-91E1-A5531AE12167}">
      <dsp:nvSpPr>
        <dsp:cNvPr id="0" name=""/>
        <dsp:cNvSpPr/>
      </dsp:nvSpPr>
      <dsp:spPr>
        <a:xfrm>
          <a:off x="6870098" y="740483"/>
          <a:ext cx="164551" cy="16455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kumimoji="1" sz="1200">
                <a:latin typeface="Arial" charset="0"/>
                <a:ea typeface="宋体" charset="0"/>
                <a:cs typeface="宋体"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kumimoji="1" sz="1200"/>
            </a:lvl1pPr>
          </a:lstStyle>
          <a:p>
            <a:fld id="{420BE73C-0B77-41B9-BF90-AA29AD98CD9B}" type="datetimeFigureOut">
              <a:rPr lang="zh-CN" altLang="en-US"/>
              <a:pPr/>
              <a:t>2016/6/20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kumimoji="1" sz="1200">
                <a:latin typeface="Arial" charset="0"/>
                <a:ea typeface="宋体" charset="0"/>
                <a:cs typeface="宋体" charset="0"/>
              </a:defRPr>
            </a:lvl1pPr>
          </a:lstStyle>
          <a:p>
            <a:pPr>
              <a:defRPr/>
            </a:pPr>
            <a:endParaRPr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1" sz="1200"/>
            </a:lvl1pPr>
          </a:lstStyle>
          <a:p>
            <a:fld id="{7F651DD1-DE7D-4BA9-85D9-EF2587141392}" type="slidenum">
              <a:rPr lang="zh-CN" altLang="en-US"/>
              <a:pPr/>
              <a:t>‹#›</a:t>
            </a:fld>
            <a:endParaRPr lang="zh-CN" altLang="en-US"/>
          </a:p>
        </p:txBody>
      </p:sp>
    </p:spTree>
    <p:extLst>
      <p:ext uri="{BB962C8B-B14F-4D97-AF65-F5344CB8AC3E}">
        <p14:creationId xmlns:p14="http://schemas.microsoft.com/office/powerpoint/2010/main" val="3924677904"/>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kumimoji="1" sz="1200" kern="1200">
        <a:solidFill>
          <a:schemeClr val="tx1"/>
        </a:solidFill>
        <a:latin typeface="+mn-lt"/>
        <a:ea typeface="+mn-ea"/>
        <a:cs typeface="宋体" charset="0"/>
      </a:defRPr>
    </a:lvl1pPr>
    <a:lvl2pPr marL="457200" algn="l" defTabSz="457200" rtl="0" fontAlgn="base">
      <a:spcBef>
        <a:spcPct val="30000"/>
      </a:spcBef>
      <a:spcAft>
        <a:spcPct val="0"/>
      </a:spcAft>
      <a:defRPr kumimoji="1" sz="1200" kern="1200">
        <a:solidFill>
          <a:schemeClr val="tx1"/>
        </a:solidFill>
        <a:latin typeface="+mn-lt"/>
        <a:ea typeface="+mn-ea"/>
        <a:cs typeface="+mn-cs"/>
      </a:defRPr>
    </a:lvl2pPr>
    <a:lvl3pPr marL="914400" algn="l" defTabSz="457200" rtl="0" fontAlgn="base">
      <a:spcBef>
        <a:spcPct val="30000"/>
      </a:spcBef>
      <a:spcAft>
        <a:spcPct val="0"/>
      </a:spcAft>
      <a:defRPr kumimoji="1" sz="1200" kern="1200">
        <a:solidFill>
          <a:schemeClr val="tx1"/>
        </a:solidFill>
        <a:latin typeface="+mn-lt"/>
        <a:ea typeface="+mn-ea"/>
        <a:cs typeface="+mn-cs"/>
      </a:defRPr>
    </a:lvl3pPr>
    <a:lvl4pPr marL="1371600" algn="l" defTabSz="457200" rtl="0" fontAlgn="base">
      <a:spcBef>
        <a:spcPct val="30000"/>
      </a:spcBef>
      <a:spcAft>
        <a:spcPct val="0"/>
      </a:spcAft>
      <a:defRPr kumimoji="1" sz="1200" kern="1200">
        <a:solidFill>
          <a:schemeClr val="tx1"/>
        </a:solidFill>
        <a:latin typeface="+mn-lt"/>
        <a:ea typeface="+mn-ea"/>
        <a:cs typeface="+mn-cs"/>
      </a:defRPr>
    </a:lvl4pPr>
    <a:lvl5pPr marL="1828800" algn="l" defTabSz="457200" rtl="0" fontAlgn="base">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651DD1-DE7D-4BA9-85D9-EF2587141392}" type="slidenum">
              <a:rPr lang="zh-CN" altLang="en-US" smtClean="0"/>
              <a:pPr/>
              <a:t>1</a:t>
            </a:fld>
            <a:endParaRPr lang="zh-CN" altLang="en-US"/>
          </a:p>
        </p:txBody>
      </p:sp>
    </p:spTree>
    <p:extLst>
      <p:ext uri="{BB962C8B-B14F-4D97-AF65-F5344CB8AC3E}">
        <p14:creationId xmlns:p14="http://schemas.microsoft.com/office/powerpoint/2010/main" val="3310143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、从小笨鸟一成立，海外仓就是重点，我们的物联网智能海外仓集展示、销售一体</a:t>
            </a:r>
            <a:endParaRPr lang="en-US" altLang="zh-CN" dirty="0" smtClean="0"/>
          </a:p>
          <a:p>
            <a:r>
              <a:rPr lang="en-US" altLang="zh-CN" dirty="0" smtClean="0"/>
              <a:t>2</a:t>
            </a:r>
            <a:r>
              <a:rPr lang="zh-CN" altLang="en-US" dirty="0" smtClean="0"/>
              <a:t>、很多企业都有</a:t>
            </a:r>
            <a:r>
              <a:rPr lang="en-US" altLang="zh-CN" dirty="0" smtClean="0"/>
              <a:t>O2O</a:t>
            </a:r>
            <a:r>
              <a:rPr lang="zh-CN" altLang="en-US" dirty="0" smtClean="0"/>
              <a:t>，仅仅打造一个展示或者是仓储，远远不能满足需求。</a:t>
            </a:r>
            <a:r>
              <a:rPr lang="en-US" altLang="zh-CN" dirty="0" smtClean="0"/>
              <a:t>APP</a:t>
            </a:r>
            <a:r>
              <a:rPr lang="zh-CN" altLang="en-US" dirty="0" smtClean="0"/>
              <a:t>也好、社交媒体也好，谁去使用？所以，我们一定要当地的社交媒体进行推广，才能做好</a:t>
            </a:r>
            <a:r>
              <a:rPr lang="en-US" altLang="zh-CN" dirty="0" smtClean="0"/>
              <a:t>O2O</a:t>
            </a:r>
            <a:r>
              <a:rPr lang="zh-CN" altLang="en-US" dirty="0" smtClean="0"/>
              <a:t>，我们整合了全球的社交媒体。</a:t>
            </a:r>
            <a:endParaRPr lang="en-US" altLang="zh-CN" dirty="0" smtClean="0"/>
          </a:p>
          <a:p>
            <a:r>
              <a:rPr lang="en-US" altLang="zh-CN" dirty="0" smtClean="0"/>
              <a:t>3</a:t>
            </a:r>
            <a:r>
              <a:rPr lang="zh-CN" altLang="en-US" dirty="0" smtClean="0"/>
              <a:t>、海外仓，国家战略是非常正确的，对出口是最有效的解决方案。但是如何利用好海外仓更是关键，我们的海外仓的</a:t>
            </a:r>
            <a:r>
              <a:rPr lang="en-US" altLang="zh-CN" dirty="0" smtClean="0"/>
              <a:t>WMS</a:t>
            </a:r>
            <a:r>
              <a:rPr lang="zh-CN" altLang="en-US" dirty="0" smtClean="0"/>
              <a:t>，</a:t>
            </a:r>
            <a:r>
              <a:rPr lang="en-US" altLang="zh-CN" dirty="0" smtClean="0"/>
              <a:t>OMS</a:t>
            </a:r>
            <a:r>
              <a:rPr lang="zh-CN" altLang="en-US" dirty="0" smtClean="0"/>
              <a:t>、物联网体系等，真正利用好海外仓，让企业知道什么时候用，用多少，这些都是大数据的支持。</a:t>
            </a:r>
            <a:endParaRPr lang="en-US" altLang="zh-CN" dirty="0" smtClean="0"/>
          </a:p>
          <a:p>
            <a:endParaRPr lang="en-US" altLang="zh-CN" dirty="0" smtClean="0"/>
          </a:p>
          <a:p>
            <a:r>
              <a:rPr lang="zh-CN" altLang="en-US" dirty="0" smtClean="0"/>
              <a:t>单纯做一个海外仓，是没有意义的，一定要以电商交易平台和区域社交媒体作为支撑，通过交易大数据分析</a:t>
            </a:r>
            <a:r>
              <a:rPr lang="zh-CN" altLang="en-US" baseline="0" dirty="0" smtClean="0"/>
              <a:t> 以及我们的</a:t>
            </a:r>
            <a:r>
              <a:rPr lang="en-US" altLang="zh-CN" baseline="0" dirty="0" smtClean="0"/>
              <a:t>WMS</a:t>
            </a:r>
            <a:r>
              <a:rPr lang="zh-CN" altLang="en-US" baseline="0" dirty="0" smtClean="0"/>
              <a:t>、</a:t>
            </a:r>
            <a:r>
              <a:rPr lang="en-US" altLang="zh-CN" baseline="0" dirty="0" smtClean="0"/>
              <a:t>OMS </a:t>
            </a:r>
            <a:r>
              <a:rPr lang="zh-CN" altLang="en-US" baseline="0" dirty="0" smtClean="0"/>
              <a:t>来高效的管理海外仓体系；</a:t>
            </a:r>
            <a:endParaRPr lang="zh-CN" altLang="en-US" dirty="0"/>
          </a:p>
        </p:txBody>
      </p:sp>
      <p:sp>
        <p:nvSpPr>
          <p:cNvPr id="4" name="灯片编号占位符 3"/>
          <p:cNvSpPr>
            <a:spLocks noGrp="1"/>
          </p:cNvSpPr>
          <p:nvPr>
            <p:ph type="sldNum" sz="quarter" idx="10"/>
          </p:nvPr>
        </p:nvSpPr>
        <p:spPr/>
        <p:txBody>
          <a:bodyPr/>
          <a:lstStyle/>
          <a:p>
            <a:fld id="{7F651DD1-DE7D-4BA9-85D9-EF2587141392}" type="slidenum">
              <a:rPr lang="zh-CN" altLang="en-US" smtClean="0"/>
              <a:pPr/>
              <a:t>23</a:t>
            </a:fld>
            <a:endParaRPr lang="zh-CN" altLang="en-US"/>
          </a:p>
        </p:txBody>
      </p:sp>
    </p:spTree>
    <p:extLst>
      <p:ext uri="{BB962C8B-B14F-4D97-AF65-F5344CB8AC3E}">
        <p14:creationId xmlns:p14="http://schemas.microsoft.com/office/powerpoint/2010/main" val="3922634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651DD1-DE7D-4BA9-85D9-EF2587141392}" type="slidenum">
              <a:rPr lang="zh-CN" altLang="en-US" smtClean="0"/>
              <a:pPr/>
              <a:t>24</a:t>
            </a:fld>
            <a:endParaRPr lang="zh-CN" altLang="en-US"/>
          </a:p>
        </p:txBody>
      </p:sp>
    </p:spTree>
    <p:extLst>
      <p:ext uri="{BB962C8B-B14F-4D97-AF65-F5344CB8AC3E}">
        <p14:creationId xmlns:p14="http://schemas.microsoft.com/office/powerpoint/2010/main" val="937240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感谢商务部、北京市委、市政府的大力支持，特别是程红副市长在百忙之中莅临我司指导，同时还要感谢北京市商委、大兴区委、区政府的鼎力支持；</a:t>
            </a:r>
            <a:endParaRPr lang="en-US" altLang="zh-CN" dirty="0" smtClean="0"/>
          </a:p>
          <a:p>
            <a:endParaRPr lang="en-US" altLang="zh-CN"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kumimoji="0" lang="zh-CN" altLang="en-US" sz="1200" dirty="0" smtClean="0">
                <a:solidFill>
                  <a:srgbClr val="C55A11"/>
                </a:solidFill>
                <a:latin typeface="微软雅黑" panose="020B0503020204020204" pitchFamily="34" charset="-122"/>
                <a:ea typeface="微软雅黑" panose="020B0503020204020204" pitchFamily="34" charset="-122"/>
              </a:rPr>
              <a:t>小笨鸟名字的由来：笨鸟先飞，勤能补拙。只想一步一个脚印踏踏实实做好跨境贸易这一件事。我们执着，也许是固执，但我们相信，我们所追求的跨境出口事业，一定会成功。</a:t>
            </a: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7F651DD1-DE7D-4BA9-85D9-EF2587141392}" type="slidenum">
              <a:rPr lang="zh-CN" altLang="en-US" smtClean="0"/>
              <a:pPr/>
              <a:t>29</a:t>
            </a:fld>
            <a:endParaRPr lang="zh-CN" altLang="en-US"/>
          </a:p>
        </p:txBody>
      </p:sp>
    </p:spTree>
    <p:extLst>
      <p:ext uri="{BB962C8B-B14F-4D97-AF65-F5344CB8AC3E}">
        <p14:creationId xmlns:p14="http://schemas.microsoft.com/office/powerpoint/2010/main" val="269631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公司成立两年来，所干的事，</a:t>
            </a:r>
            <a:r>
              <a:rPr lang="en-US" altLang="zh-CN" dirty="0" smtClean="0"/>
              <a:t>14</a:t>
            </a:r>
            <a:r>
              <a:rPr lang="zh-CN" altLang="en-US" dirty="0" smtClean="0"/>
              <a:t>年在成立  </a:t>
            </a:r>
            <a:r>
              <a:rPr lang="en-US" altLang="zh-CN" dirty="0" smtClean="0"/>
              <a:t>15</a:t>
            </a:r>
            <a:r>
              <a:rPr lang="zh-CN" altLang="en-US" dirty="0" smtClean="0"/>
              <a:t>年跨境零售成交额超</a:t>
            </a:r>
            <a:r>
              <a:rPr lang="en-US" altLang="zh-CN" dirty="0" smtClean="0"/>
              <a:t>4</a:t>
            </a:r>
            <a:r>
              <a:rPr lang="zh-CN" altLang="en-US" dirty="0" smtClean="0"/>
              <a:t>亿</a:t>
            </a:r>
            <a:r>
              <a:rPr lang="en-US" altLang="zh-CN" dirty="0" smtClean="0"/>
              <a:t>2</a:t>
            </a:r>
            <a:r>
              <a:rPr lang="zh-CN" altLang="en-US" dirty="0" smtClean="0"/>
              <a:t>千万美金，   证明我们采用的模式</a:t>
            </a:r>
            <a:r>
              <a:rPr lang="zh-CN" altLang="en-US" baseline="0" dirty="0" smtClean="0"/>
              <a:t> 是找到一条高效的出口通道；</a:t>
            </a:r>
            <a:endParaRPr lang="en-US" altLang="zh-CN" baseline="0" dirty="0" smtClean="0"/>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7F651DD1-DE7D-4BA9-85D9-EF2587141392}" type="slidenum">
              <a:rPr lang="zh-CN" altLang="en-US" smtClean="0"/>
              <a:pPr/>
              <a:t>2</a:t>
            </a:fld>
            <a:endParaRPr lang="zh-CN" altLang="en-US"/>
          </a:p>
        </p:txBody>
      </p:sp>
    </p:spTree>
    <p:extLst>
      <p:ext uri="{BB962C8B-B14F-4D97-AF65-F5344CB8AC3E}">
        <p14:creationId xmlns:p14="http://schemas.microsoft.com/office/powerpoint/2010/main" val="115923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对于出口跨境电商来说，面对了各种的国家市场和不同规则，很难用一种模式来解决所有问题；</a:t>
            </a:r>
            <a:endParaRPr lang="en-US" altLang="zh-CN" dirty="0" smtClean="0"/>
          </a:p>
          <a:p>
            <a:endParaRPr lang="en-US" altLang="zh-CN" dirty="0" smtClean="0"/>
          </a:p>
          <a:p>
            <a:r>
              <a:rPr lang="zh-CN" altLang="en-US" dirty="0" smtClean="0"/>
              <a:t>所以我们用三种模式</a:t>
            </a:r>
            <a:r>
              <a:rPr lang="zh-CN" altLang="en-US" baseline="0" dirty="0" smtClean="0"/>
              <a:t>  互为依托，更全面 更完善的 真正解决出口的实际问题；</a:t>
            </a:r>
            <a:endParaRPr lang="en-US" altLang="zh-CN" baseline="0" dirty="0" smtClean="0"/>
          </a:p>
          <a:p>
            <a:endParaRPr lang="en-US" altLang="zh-CN" baseline="0" dirty="0" smtClean="0"/>
          </a:p>
          <a:p>
            <a:r>
              <a:rPr lang="zh-CN" altLang="en-US" baseline="0" dirty="0" smtClean="0"/>
              <a:t>我们提供的一整套综合解决方案，整合境内 、境外，线上线下， 只有通过整合，才能打造真正的电商生态圈</a:t>
            </a:r>
            <a:endParaRPr lang="en-US" altLang="zh-CN" baseline="0" dirty="0" smtClean="0"/>
          </a:p>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7F651DD1-DE7D-4BA9-85D9-EF2587141392}" type="slidenum">
              <a:rPr lang="zh-CN" altLang="en-US" smtClean="0"/>
              <a:pPr/>
              <a:t>3</a:t>
            </a:fld>
            <a:endParaRPr lang="zh-CN" altLang="en-US"/>
          </a:p>
        </p:txBody>
      </p:sp>
    </p:spTree>
    <p:extLst>
      <p:ext uri="{BB962C8B-B14F-4D97-AF65-F5344CB8AC3E}">
        <p14:creationId xmlns:p14="http://schemas.microsoft.com/office/powerpoint/2010/main" val="239970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我们小笨鸟跨境零售模式，是打造了一个平台中的平台</a:t>
            </a:r>
            <a:endParaRPr lang="en-US" altLang="zh-CN" dirty="0" smtClean="0"/>
          </a:p>
          <a:p>
            <a:endParaRPr lang="en-US" altLang="zh-CN" dirty="0" smtClean="0"/>
          </a:p>
          <a:p>
            <a:r>
              <a:rPr lang="zh-CN" altLang="en-US" dirty="0" smtClean="0"/>
              <a:t>比喻：王府井百货，时间</a:t>
            </a:r>
            <a:r>
              <a:rPr lang="zh-CN" altLang="en-US" baseline="0" dirty="0" smtClean="0"/>
              <a:t> 和推广的成本，中国的产品 通过小笨鸟为载体，目的国的 家门口的商超、商场、</a:t>
            </a:r>
            <a:endParaRPr lang="en-US" altLang="zh-CN" baseline="0" dirty="0" smtClean="0"/>
          </a:p>
          <a:p>
            <a:endParaRPr lang="en-US" altLang="zh-CN" baseline="0" dirty="0" smtClean="0"/>
          </a:p>
          <a:p>
            <a:r>
              <a:rPr lang="zh-CN" altLang="en-US" baseline="0" dirty="0" smtClean="0"/>
              <a:t>整合 全球电商平台，</a:t>
            </a:r>
            <a:r>
              <a:rPr lang="zh-CN" altLang="en-US" dirty="0" smtClean="0"/>
              <a:t>快速高效的</a:t>
            </a:r>
            <a:r>
              <a:rPr lang="zh-CN" altLang="en-US" baseline="0" dirty="0" smtClean="0"/>
              <a:t> </a:t>
            </a:r>
            <a:endParaRPr lang="zh-CN" altLang="en-US" dirty="0"/>
          </a:p>
        </p:txBody>
      </p:sp>
      <p:sp>
        <p:nvSpPr>
          <p:cNvPr id="4" name="灯片编号占位符 3"/>
          <p:cNvSpPr>
            <a:spLocks noGrp="1"/>
          </p:cNvSpPr>
          <p:nvPr>
            <p:ph type="sldNum" sz="quarter" idx="10"/>
          </p:nvPr>
        </p:nvSpPr>
        <p:spPr/>
        <p:txBody>
          <a:bodyPr/>
          <a:lstStyle/>
          <a:p>
            <a:fld id="{7F651DD1-DE7D-4BA9-85D9-EF2587141392}" type="slidenum">
              <a:rPr lang="zh-CN" altLang="en-US" smtClean="0"/>
              <a:pPr/>
              <a:t>4</a:t>
            </a:fld>
            <a:endParaRPr lang="zh-CN" altLang="en-US"/>
          </a:p>
        </p:txBody>
      </p:sp>
    </p:spTree>
    <p:extLst>
      <p:ext uri="{BB962C8B-B14F-4D97-AF65-F5344CB8AC3E}">
        <p14:creationId xmlns:p14="http://schemas.microsoft.com/office/powerpoint/2010/main" val="2923233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就是 我们平台的原理图，用这样的方式方法  来将中国商品发布到</a:t>
            </a:r>
            <a:r>
              <a:rPr lang="en-US" altLang="zh-CN" dirty="0" smtClean="0"/>
              <a:t>45</a:t>
            </a:r>
            <a:r>
              <a:rPr lang="zh-CN" altLang="en-US" dirty="0" smtClean="0"/>
              <a:t>个国家 </a:t>
            </a:r>
            <a:r>
              <a:rPr lang="en-US" altLang="zh-CN" dirty="0" smtClean="0"/>
              <a:t>75</a:t>
            </a:r>
            <a:r>
              <a:rPr lang="zh-CN" altLang="en-US" dirty="0" smtClean="0"/>
              <a:t>站点，覆盖全球</a:t>
            </a:r>
            <a:r>
              <a:rPr lang="en-US" altLang="zh-CN" dirty="0" smtClean="0"/>
              <a:t>20</a:t>
            </a:r>
            <a:r>
              <a:rPr lang="zh-CN" altLang="en-US" dirty="0" smtClean="0"/>
              <a:t>亿人口</a:t>
            </a:r>
            <a:endParaRPr lang="zh-CN" altLang="en-US" dirty="0"/>
          </a:p>
        </p:txBody>
      </p:sp>
      <p:sp>
        <p:nvSpPr>
          <p:cNvPr id="4" name="灯片编号占位符 3"/>
          <p:cNvSpPr>
            <a:spLocks noGrp="1"/>
          </p:cNvSpPr>
          <p:nvPr>
            <p:ph type="sldNum" sz="quarter" idx="10"/>
          </p:nvPr>
        </p:nvSpPr>
        <p:spPr/>
        <p:txBody>
          <a:bodyPr/>
          <a:lstStyle/>
          <a:p>
            <a:fld id="{7F651DD1-DE7D-4BA9-85D9-EF2587141392}" type="slidenum">
              <a:rPr lang="zh-CN" altLang="en-US" smtClean="0"/>
              <a:pPr/>
              <a:t>6</a:t>
            </a:fld>
            <a:endParaRPr lang="zh-CN" altLang="en-US"/>
          </a:p>
        </p:txBody>
      </p:sp>
    </p:spTree>
    <p:extLst>
      <p:ext uri="{BB962C8B-B14F-4D97-AF65-F5344CB8AC3E}">
        <p14:creationId xmlns:p14="http://schemas.microsoft.com/office/powerpoint/2010/main" val="2054971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651DD1-DE7D-4BA9-85D9-EF2587141392}" type="slidenum">
              <a:rPr lang="zh-CN" altLang="en-US" smtClean="0"/>
              <a:pPr/>
              <a:t>7</a:t>
            </a:fld>
            <a:endParaRPr lang="zh-CN" altLang="en-US"/>
          </a:p>
        </p:txBody>
      </p:sp>
    </p:spTree>
    <p:extLst>
      <p:ext uri="{BB962C8B-B14F-4D97-AF65-F5344CB8AC3E}">
        <p14:creationId xmlns:p14="http://schemas.microsoft.com/office/powerpoint/2010/main" val="1791385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小笨鸟</a:t>
            </a:r>
            <a:r>
              <a:rPr lang="en-US" altLang="zh-CN" dirty="0" smtClean="0"/>
              <a:t>B2B</a:t>
            </a:r>
            <a:r>
              <a:rPr lang="zh-CN" altLang="en-US" dirty="0" smtClean="0"/>
              <a:t>模式 为 买家驱动，</a:t>
            </a:r>
            <a:endParaRPr lang="en-US" altLang="zh-CN" dirty="0" smtClean="0"/>
          </a:p>
          <a:p>
            <a:r>
              <a:rPr lang="en-US" altLang="zh-CN" dirty="0" smtClean="0"/>
              <a:t>1</a:t>
            </a:r>
            <a:r>
              <a:rPr lang="zh-CN" altLang="en-US" dirty="0" smtClean="0"/>
              <a:t>、买方市场是所有企业所希望的</a:t>
            </a:r>
            <a:endParaRPr lang="en-US" altLang="zh-CN" dirty="0" smtClean="0"/>
          </a:p>
          <a:p>
            <a:endParaRPr lang="en-US" altLang="zh-CN" dirty="0" smtClean="0"/>
          </a:p>
          <a:p>
            <a:r>
              <a:rPr lang="en-US" altLang="zh-CN" dirty="0" smtClean="0"/>
              <a:t>2</a:t>
            </a:r>
            <a:r>
              <a:rPr lang="zh-CN" altLang="en-US" dirty="0" smtClean="0"/>
              <a:t>、平台交易担保型</a:t>
            </a:r>
            <a:endParaRPr lang="en-US" altLang="zh-CN" dirty="0" smtClean="0"/>
          </a:p>
          <a:p>
            <a:endParaRPr lang="en-US" altLang="zh-CN" dirty="0" smtClean="0"/>
          </a:p>
          <a:p>
            <a:r>
              <a:rPr lang="en-US" altLang="zh-CN" dirty="0" smtClean="0"/>
              <a:t>3</a:t>
            </a:r>
            <a:r>
              <a:rPr lang="zh-CN" altLang="en-US" dirty="0" smtClean="0"/>
              <a:t>、现有信息匹配、交易型的也是形式比较单一</a:t>
            </a:r>
            <a:endParaRPr lang="en-US" altLang="zh-CN" dirty="0" smtClean="0"/>
          </a:p>
          <a:p>
            <a:endParaRPr lang="en-US" altLang="zh-CN" dirty="0" smtClean="0"/>
          </a:p>
          <a:p>
            <a:r>
              <a:rPr lang="en-US" altLang="zh-CN" dirty="0" smtClean="0"/>
              <a:t>4</a:t>
            </a:r>
            <a:r>
              <a:rPr lang="zh-CN" altLang="en-US" dirty="0" smtClean="0"/>
              <a:t>、采用</a:t>
            </a:r>
            <a:r>
              <a:rPr lang="en-US" altLang="zh-CN" dirty="0" smtClean="0"/>
              <a:t>43</a:t>
            </a:r>
            <a:r>
              <a:rPr lang="zh-CN" altLang="en-US" dirty="0" smtClean="0"/>
              <a:t>中交易方式，招投标、正向拍卖、反向拍卖</a:t>
            </a:r>
            <a:endParaRPr lang="en-US" altLang="zh-CN" dirty="0" smtClean="0"/>
          </a:p>
          <a:p>
            <a:r>
              <a:rPr lang="en-US" altLang="zh-CN" dirty="0" smtClean="0"/>
              <a:t>5</a:t>
            </a:r>
            <a:r>
              <a:rPr lang="zh-CN" altLang="en-US" dirty="0" smtClean="0"/>
              <a:t>、更重要的一点，用招投标的形式对产品的要求、细节都有详细的说明，这样对于中国生产型企业的产品品质有质的提升。</a:t>
            </a:r>
            <a:endParaRPr lang="zh-CN" altLang="en-US" dirty="0"/>
          </a:p>
        </p:txBody>
      </p:sp>
      <p:sp>
        <p:nvSpPr>
          <p:cNvPr id="4" name="灯片编号占位符 3"/>
          <p:cNvSpPr>
            <a:spLocks noGrp="1"/>
          </p:cNvSpPr>
          <p:nvPr>
            <p:ph type="sldNum" sz="quarter" idx="10"/>
          </p:nvPr>
        </p:nvSpPr>
        <p:spPr/>
        <p:txBody>
          <a:bodyPr/>
          <a:lstStyle/>
          <a:p>
            <a:fld id="{7F651DD1-DE7D-4BA9-85D9-EF2587141392}" type="slidenum">
              <a:rPr lang="zh-CN" altLang="en-US" smtClean="0"/>
              <a:pPr/>
              <a:t>14</a:t>
            </a:fld>
            <a:endParaRPr lang="zh-CN" altLang="en-US"/>
          </a:p>
        </p:txBody>
      </p:sp>
    </p:spTree>
    <p:extLst>
      <p:ext uri="{BB962C8B-B14F-4D97-AF65-F5344CB8AC3E}">
        <p14:creationId xmlns:p14="http://schemas.microsoft.com/office/powerpoint/2010/main" val="64072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651DD1-DE7D-4BA9-85D9-EF2587141392}" type="slidenum">
              <a:rPr lang="zh-CN" altLang="en-US" smtClean="0"/>
              <a:pPr/>
              <a:t>16</a:t>
            </a:fld>
            <a:endParaRPr lang="zh-CN" altLang="en-US"/>
          </a:p>
        </p:txBody>
      </p:sp>
    </p:spTree>
    <p:extLst>
      <p:ext uri="{BB962C8B-B14F-4D97-AF65-F5344CB8AC3E}">
        <p14:creationId xmlns:p14="http://schemas.microsoft.com/office/powerpoint/2010/main" val="77225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651DD1-DE7D-4BA9-85D9-EF2587141392}" type="slidenum">
              <a:rPr lang="zh-CN" altLang="en-US" smtClean="0"/>
              <a:pPr/>
              <a:t>17</a:t>
            </a:fld>
            <a:endParaRPr lang="zh-CN" altLang="en-US"/>
          </a:p>
        </p:txBody>
      </p:sp>
    </p:spTree>
    <p:extLst>
      <p:ext uri="{BB962C8B-B14F-4D97-AF65-F5344CB8AC3E}">
        <p14:creationId xmlns:p14="http://schemas.microsoft.com/office/powerpoint/2010/main" val="5188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lvl1pPr>
              <a:defRPr/>
            </a:lvl1pPr>
          </a:lstStyle>
          <a:p>
            <a:fld id="{B84D68BC-48C6-4614-BFC0-9C9B47778CD0}" type="datetimeFigureOut">
              <a:rPr lang="zh-CN" altLang="en-US"/>
              <a:pPr/>
              <a:t>2016/6/20</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57D87A5-371C-4B06-AA3C-A37E16224257}" type="slidenum">
              <a:rPr lang="zh-CN" altLang="en-US"/>
              <a:pPr/>
              <a:t>‹#›</a:t>
            </a:fld>
            <a:endParaRPr lang="en-US" altLang="zh-CN"/>
          </a:p>
        </p:txBody>
      </p:sp>
    </p:spTree>
    <p:extLst>
      <p:ext uri="{BB962C8B-B14F-4D97-AF65-F5344CB8AC3E}">
        <p14:creationId xmlns:p14="http://schemas.microsoft.com/office/powerpoint/2010/main" val="993100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42AAF71C-9371-47E1-B26E-A8FE9623F172}" type="datetimeFigureOut">
              <a:rPr lang="zh-CN" altLang="en-US"/>
              <a:pPr/>
              <a:t>2016/6/20</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367B272-7013-4E78-ADA5-7377B96EB298}" type="slidenum">
              <a:rPr lang="zh-CN" altLang="en-US"/>
              <a:pPr/>
              <a:t>‹#›</a:t>
            </a:fld>
            <a:endParaRPr lang="en-US" altLang="zh-CN"/>
          </a:p>
        </p:txBody>
      </p:sp>
    </p:spTree>
    <p:extLst>
      <p:ext uri="{BB962C8B-B14F-4D97-AF65-F5344CB8AC3E}">
        <p14:creationId xmlns:p14="http://schemas.microsoft.com/office/powerpoint/2010/main" val="307869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9C1DB2DB-6B39-4F80-A899-0EDCA3CB7F3A}" type="datetimeFigureOut">
              <a:rPr lang="zh-CN" altLang="en-US"/>
              <a:pPr/>
              <a:t>2016/6/20</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FADD59A8-BAED-4F7B-AB14-B3F1402808E1}" type="slidenum">
              <a:rPr lang="zh-CN" altLang="en-US"/>
              <a:pPr/>
              <a:t>‹#›</a:t>
            </a:fld>
            <a:endParaRPr lang="en-US" altLang="zh-CN"/>
          </a:p>
        </p:txBody>
      </p:sp>
    </p:spTree>
    <p:extLst>
      <p:ext uri="{BB962C8B-B14F-4D97-AF65-F5344CB8AC3E}">
        <p14:creationId xmlns:p14="http://schemas.microsoft.com/office/powerpoint/2010/main" val="771490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98237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2" name="组合 1"/>
          <p:cNvGrpSpPr/>
          <p:nvPr userDrawn="1"/>
        </p:nvGrpSpPr>
        <p:grpSpPr>
          <a:xfrm>
            <a:off x="355607" y="153630"/>
            <a:ext cx="9766294" cy="646331"/>
            <a:chOff x="301540" y="153629"/>
            <a:chExt cx="8139548" cy="646331"/>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540" y="199704"/>
              <a:ext cx="8001000" cy="554182"/>
            </a:xfrm>
            <a:prstGeom prst="rect">
              <a:avLst/>
            </a:prstGeom>
          </p:spPr>
        </p:pic>
        <p:sp>
          <p:nvSpPr>
            <p:cNvPr id="4" name="文本框 3"/>
            <p:cNvSpPr txBox="1"/>
            <p:nvPr/>
          </p:nvSpPr>
          <p:spPr>
            <a:xfrm>
              <a:off x="8302540" y="153629"/>
              <a:ext cx="138548" cy="646331"/>
            </a:xfrm>
            <a:prstGeom prst="rect">
              <a:avLst/>
            </a:prstGeom>
            <a:noFill/>
          </p:spPr>
          <p:txBody>
            <a:bodyPr wrap="none" rtlCol="0">
              <a:spAutoFit/>
            </a:bodyPr>
            <a:lstStyle/>
            <a:p>
              <a:endParaRPr lang="zh-CN" altLang="en-US" sz="3600" b="1" dirty="0">
                <a:solidFill>
                  <a:srgbClr val="F1A73F"/>
                </a:solidFill>
                <a:latin typeface="黑体" panose="02010609060101010101" pitchFamily="49" charset="-122"/>
                <a:ea typeface="黑体" panose="02010609060101010101" pitchFamily="49" charset="-122"/>
              </a:endParaRPr>
            </a:p>
          </p:txBody>
        </p:sp>
      </p:grpSp>
    </p:spTree>
    <p:extLst>
      <p:ext uri="{BB962C8B-B14F-4D97-AF65-F5344CB8AC3E}">
        <p14:creationId xmlns:p14="http://schemas.microsoft.com/office/powerpoint/2010/main" val="7486664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08A823B9-CDCD-4E6A-BE78-50E1CB473CF1}" type="datetimeFigureOut">
              <a:rPr lang="zh-CN" altLang="en-US"/>
              <a:pPr/>
              <a:t>2016/6/20</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D756A16-0B69-48A0-B03F-F3F85E37428B}" type="slidenum">
              <a:rPr lang="zh-CN" altLang="en-US"/>
              <a:pPr/>
              <a:t>‹#›</a:t>
            </a:fld>
            <a:endParaRPr lang="en-US" altLang="zh-CN"/>
          </a:p>
        </p:txBody>
      </p:sp>
    </p:spTree>
    <p:extLst>
      <p:ext uri="{BB962C8B-B14F-4D97-AF65-F5344CB8AC3E}">
        <p14:creationId xmlns:p14="http://schemas.microsoft.com/office/powerpoint/2010/main" val="331602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lvl1pPr>
              <a:defRPr/>
            </a:lvl1pPr>
          </a:lstStyle>
          <a:p>
            <a:fld id="{9C3A5881-6639-44E8-9CE7-E5B8D0150584}" type="datetimeFigureOut">
              <a:rPr lang="zh-CN" altLang="en-US"/>
              <a:pPr/>
              <a:t>2016/6/20</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A3BF739-A444-42FE-8CC1-BB34F5C7E1DE}" type="slidenum">
              <a:rPr lang="zh-CN" altLang="en-US"/>
              <a:pPr/>
              <a:t>‹#›</a:t>
            </a:fld>
            <a:endParaRPr lang="en-US" altLang="zh-CN"/>
          </a:p>
        </p:txBody>
      </p:sp>
    </p:spTree>
    <p:extLst>
      <p:ext uri="{BB962C8B-B14F-4D97-AF65-F5344CB8AC3E}">
        <p14:creationId xmlns:p14="http://schemas.microsoft.com/office/powerpoint/2010/main" val="4206817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fld id="{DD84D431-EA79-4872-A622-4A9CB0B37CED}" type="datetimeFigureOut">
              <a:rPr lang="zh-CN" altLang="en-US"/>
              <a:pPr/>
              <a:t>2016/6/20</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8BCEACF-CF00-4643-810F-146925205659}" type="slidenum">
              <a:rPr lang="zh-CN" altLang="en-US"/>
              <a:pPr/>
              <a:t>‹#›</a:t>
            </a:fld>
            <a:endParaRPr lang="en-US" altLang="zh-CN"/>
          </a:p>
        </p:txBody>
      </p:sp>
    </p:spTree>
    <p:extLst>
      <p:ext uri="{BB962C8B-B14F-4D97-AF65-F5344CB8AC3E}">
        <p14:creationId xmlns:p14="http://schemas.microsoft.com/office/powerpoint/2010/main" val="299028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fld id="{FC611E72-00EB-4361-9EC7-402F9CD3D70A}" type="datetimeFigureOut">
              <a:rPr lang="zh-CN" altLang="en-US"/>
              <a:pPr/>
              <a:t>2016/6/20</a:t>
            </a:fld>
            <a:endParaRPr lang="en-US" altLang="zh-CN"/>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387C6AF2-2CAE-438B-835A-225F0D1B7CDF}" type="slidenum">
              <a:rPr lang="zh-CN" altLang="en-US"/>
              <a:pPr/>
              <a:t>‹#›</a:t>
            </a:fld>
            <a:endParaRPr lang="en-US" altLang="zh-CN"/>
          </a:p>
        </p:txBody>
      </p:sp>
    </p:spTree>
    <p:extLst>
      <p:ext uri="{BB962C8B-B14F-4D97-AF65-F5344CB8AC3E}">
        <p14:creationId xmlns:p14="http://schemas.microsoft.com/office/powerpoint/2010/main" val="2107734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fld id="{C037BFC1-66E1-41C5-81A9-C0E0405F7011}" type="datetimeFigureOut">
              <a:rPr lang="zh-CN" altLang="en-US"/>
              <a:pPr/>
              <a:t>2016/6/20</a:t>
            </a:fld>
            <a:endParaRPr lang="en-US" altLang="zh-CN"/>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70C61F92-A88A-4B85-99AE-5851D04F8F26}" type="slidenum">
              <a:rPr lang="zh-CN" altLang="en-US"/>
              <a:pPr/>
              <a:t>‹#›</a:t>
            </a:fld>
            <a:endParaRPr lang="en-US" altLang="zh-CN"/>
          </a:p>
        </p:txBody>
      </p:sp>
    </p:spTree>
    <p:extLst>
      <p:ext uri="{BB962C8B-B14F-4D97-AF65-F5344CB8AC3E}">
        <p14:creationId xmlns:p14="http://schemas.microsoft.com/office/powerpoint/2010/main" val="2921164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739310BE-8D5F-48FE-A026-974339EE7A97}" type="datetimeFigureOut">
              <a:rPr lang="zh-CN" altLang="en-US"/>
              <a:pPr/>
              <a:t>2016/6/20</a:t>
            </a:fld>
            <a:endParaRPr lang="en-US" altLang="zh-CN"/>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0E2E8EEF-CA13-447D-8593-AFD8AE21E5E6}" type="slidenum">
              <a:rPr lang="zh-CN" altLang="en-US"/>
              <a:pPr/>
              <a:t>‹#›</a:t>
            </a:fld>
            <a:endParaRPr lang="en-US" altLang="zh-CN"/>
          </a:p>
        </p:txBody>
      </p:sp>
      <p:sp>
        <p:nvSpPr>
          <p:cNvPr id="5" name="Rectangle 3"/>
          <p:cNvSpPr>
            <a:spLocks noChangeArrowheads="1"/>
          </p:cNvSpPr>
          <p:nvPr userDrawn="1"/>
        </p:nvSpPr>
        <p:spPr bwMode="auto">
          <a:xfrm>
            <a:off x="0" y="-4763"/>
            <a:ext cx="12192000" cy="690563"/>
          </a:xfrm>
          <a:prstGeom prst="rect">
            <a:avLst/>
          </a:prstGeom>
          <a:gradFill rotWithShape="1">
            <a:gsLst>
              <a:gs pos="0">
                <a:srgbClr val="071040"/>
              </a:gs>
              <a:gs pos="88000">
                <a:srgbClr val="559BDB"/>
              </a:gs>
              <a:gs pos="100000">
                <a:srgbClr val="5F96D2"/>
              </a:gs>
            </a:gsLst>
            <a:lin ang="0"/>
          </a:gradFill>
          <a:ln>
            <a:noFill/>
          </a:ln>
          <a:effectLst>
            <a:outerShdw blurRad="57150" dist="19050" dir="5400000" algn="ctr" rotWithShape="0">
              <a:srgbClr val="808080">
                <a:alpha val="6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pic>
        <p:nvPicPr>
          <p:cNvPr id="6" name="图片 20" descr="logo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340" y="106367"/>
            <a:ext cx="415925"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18"/>
          <p:cNvSpPr txBox="1"/>
          <p:nvPr userDrawn="1"/>
        </p:nvSpPr>
        <p:spPr bwMode="auto">
          <a:xfrm>
            <a:off x="5475288" y="6451604"/>
            <a:ext cx="1167958" cy="276999"/>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200" dirty="0">
                <a:solidFill>
                  <a:schemeClr val="accent1"/>
                </a:solidFill>
                <a:latin typeface="+mj-lt"/>
              </a:rPr>
              <a:t>XBNIAO.COM</a:t>
            </a:r>
          </a:p>
        </p:txBody>
      </p:sp>
      <p:cxnSp>
        <p:nvCxnSpPr>
          <p:cNvPr id="8" name="Straight Connector 19"/>
          <p:cNvCxnSpPr/>
          <p:nvPr userDrawn="1"/>
        </p:nvCxnSpPr>
        <p:spPr bwMode="auto">
          <a:xfrm>
            <a:off x="1576390" y="6413500"/>
            <a:ext cx="9091612" cy="0"/>
          </a:xfrm>
          <a:prstGeom prst="line">
            <a:avLst/>
          </a:prstGeom>
          <a:gradFill flip="none" rotWithShape="1">
            <a:gsLst>
              <a:gs pos="0">
                <a:srgbClr val="5F96D2"/>
              </a:gs>
              <a:gs pos="43000">
                <a:schemeClr val="accent1">
                  <a:satMod val="110000"/>
                  <a:lumMod val="100000"/>
                  <a:shade val="100000"/>
                </a:schemeClr>
              </a:gs>
              <a:gs pos="100000">
                <a:srgbClr val="071040"/>
              </a:gs>
            </a:gsLst>
            <a:lin ang="10800000" scaled="0"/>
            <a:tileRect/>
          </a:gradFill>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052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3"/>
          <p:cNvSpPr>
            <a:spLocks noGrp="1"/>
          </p:cNvSpPr>
          <p:nvPr>
            <p:ph type="dt" sz="half" idx="10"/>
          </p:nvPr>
        </p:nvSpPr>
        <p:spPr/>
        <p:txBody>
          <a:bodyPr/>
          <a:lstStyle>
            <a:lvl1pPr>
              <a:defRPr/>
            </a:lvl1pPr>
          </a:lstStyle>
          <a:p>
            <a:fld id="{F45EA3CB-F894-41EB-BDBB-95605C3B9BFC}" type="datetimeFigureOut">
              <a:rPr lang="zh-CN" altLang="en-US"/>
              <a:pPr/>
              <a:t>2016/6/20</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0518272A-B746-4055-BAF7-CAB4A4FEA6FA}" type="slidenum">
              <a:rPr lang="zh-CN" altLang="en-US"/>
              <a:pPr/>
              <a:t>‹#›</a:t>
            </a:fld>
            <a:endParaRPr lang="en-US" altLang="zh-CN"/>
          </a:p>
        </p:txBody>
      </p:sp>
    </p:spTree>
    <p:extLst>
      <p:ext uri="{BB962C8B-B14F-4D97-AF65-F5344CB8AC3E}">
        <p14:creationId xmlns:p14="http://schemas.microsoft.com/office/powerpoint/2010/main" val="166312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3"/>
          <p:cNvSpPr>
            <a:spLocks noGrp="1"/>
          </p:cNvSpPr>
          <p:nvPr>
            <p:ph type="dt" sz="half" idx="10"/>
          </p:nvPr>
        </p:nvSpPr>
        <p:spPr/>
        <p:txBody>
          <a:bodyPr/>
          <a:lstStyle>
            <a:lvl1pPr>
              <a:defRPr/>
            </a:lvl1pPr>
          </a:lstStyle>
          <a:p>
            <a:fld id="{17FEA63E-6608-4903-85C4-3BDC57BBE0F2}" type="datetimeFigureOut">
              <a:rPr lang="zh-CN" altLang="en-US"/>
              <a:pPr/>
              <a:t>2016/6/20</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CBCA0BDC-B5CB-4D18-AE63-0FF0823248FF}" type="slidenum">
              <a:rPr lang="zh-CN" altLang="en-US"/>
              <a:pPr/>
              <a:t>‹#›</a:t>
            </a:fld>
            <a:endParaRPr lang="en-US" altLang="zh-CN"/>
          </a:p>
        </p:txBody>
      </p:sp>
    </p:spTree>
    <p:extLst>
      <p:ext uri="{BB962C8B-B14F-4D97-AF65-F5344CB8AC3E}">
        <p14:creationId xmlns:p14="http://schemas.microsoft.com/office/powerpoint/2010/main" val="151827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9"/>
            <a:ext cx="105156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等线" panose="02010600030101010101" pitchFamily="2" charset="-122"/>
                <a:ea typeface="等线" panose="02010600030101010101" pitchFamily="2" charset="-122"/>
              </a:defRPr>
            </a:lvl1pPr>
          </a:lstStyle>
          <a:p>
            <a:fld id="{94177E44-8CAD-4007-9D9D-F89A335D5276}" type="datetimeFigureOut">
              <a:rPr lang="zh-CN" altLang="en-US"/>
              <a:pPr/>
              <a:t>2016/6/20</a:t>
            </a:fld>
            <a:endParaRPr lang="en-US" altLang="zh-CN"/>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等线" panose="02010600030101010101" pitchFamily="2" charset="-122"/>
                <a:ea typeface="等线" panose="02010600030101010101" pitchFamily="2" charset="-122"/>
              </a:defRPr>
            </a:lvl1pPr>
          </a:lstStyle>
          <a:p>
            <a:fld id="{729D515D-E4F3-4063-A1B1-AA2BD02C396C}"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fontAlgn="base">
        <a:lnSpc>
          <a:spcPct val="90000"/>
        </a:lnSpc>
        <a:spcBef>
          <a:spcPct val="0"/>
        </a:spcBef>
        <a:spcAft>
          <a:spcPct val="0"/>
        </a:spcAft>
        <a:defRPr kumimoji="1" sz="4400" kern="1200">
          <a:solidFill>
            <a:schemeClr val="tx1"/>
          </a:solidFill>
          <a:latin typeface="+mj-lt"/>
          <a:ea typeface="+mj-ea"/>
          <a:cs typeface="等线 Light" charset="0"/>
        </a:defRPr>
      </a:lvl1pPr>
      <a:lvl2pPr algn="l" rtl="0" fontAlgn="base">
        <a:lnSpc>
          <a:spcPct val="90000"/>
        </a:lnSpc>
        <a:spcBef>
          <a:spcPct val="0"/>
        </a:spcBef>
        <a:spcAft>
          <a:spcPct val="0"/>
        </a:spcAft>
        <a:defRPr kumimoji="1" sz="4400">
          <a:solidFill>
            <a:schemeClr val="tx1"/>
          </a:solidFill>
          <a:latin typeface="等线 Light" charset="0"/>
          <a:ea typeface="等线 Light" charset="0"/>
          <a:cs typeface="等线 Light" charset="0"/>
        </a:defRPr>
      </a:lvl2pPr>
      <a:lvl3pPr algn="l" rtl="0" fontAlgn="base">
        <a:lnSpc>
          <a:spcPct val="90000"/>
        </a:lnSpc>
        <a:spcBef>
          <a:spcPct val="0"/>
        </a:spcBef>
        <a:spcAft>
          <a:spcPct val="0"/>
        </a:spcAft>
        <a:defRPr kumimoji="1" sz="4400">
          <a:solidFill>
            <a:schemeClr val="tx1"/>
          </a:solidFill>
          <a:latin typeface="等线 Light" charset="0"/>
          <a:ea typeface="等线 Light" charset="0"/>
          <a:cs typeface="等线 Light" charset="0"/>
        </a:defRPr>
      </a:lvl3pPr>
      <a:lvl4pPr algn="l" rtl="0" fontAlgn="base">
        <a:lnSpc>
          <a:spcPct val="90000"/>
        </a:lnSpc>
        <a:spcBef>
          <a:spcPct val="0"/>
        </a:spcBef>
        <a:spcAft>
          <a:spcPct val="0"/>
        </a:spcAft>
        <a:defRPr kumimoji="1" sz="4400">
          <a:solidFill>
            <a:schemeClr val="tx1"/>
          </a:solidFill>
          <a:latin typeface="等线 Light" charset="0"/>
          <a:ea typeface="等线 Light" charset="0"/>
          <a:cs typeface="等线 Light" charset="0"/>
        </a:defRPr>
      </a:lvl4pPr>
      <a:lvl5pPr algn="l" rtl="0" fontAlgn="base">
        <a:lnSpc>
          <a:spcPct val="90000"/>
        </a:lnSpc>
        <a:spcBef>
          <a:spcPct val="0"/>
        </a:spcBef>
        <a:spcAft>
          <a:spcPct val="0"/>
        </a:spcAft>
        <a:defRPr kumimoji="1" sz="4400">
          <a:solidFill>
            <a:schemeClr val="tx1"/>
          </a:solidFill>
          <a:latin typeface="等线 Light" charset="0"/>
          <a:ea typeface="等线 Light" charset="0"/>
          <a:cs typeface="等线 Light" charset="0"/>
        </a:defRPr>
      </a:lvl5pPr>
      <a:lvl6pPr marL="4572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6pPr>
      <a:lvl7pPr marL="9144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7pPr>
      <a:lvl8pPr marL="13716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8pPr>
      <a:lvl9pPr marL="18288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等线" charset="0"/>
        </a:defRPr>
      </a:lvl1pPr>
      <a:lvl2pPr marL="685800" indent="-228600" algn="l" rtl="0" fontAlgn="base">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等线" charset="0"/>
        </a:defRPr>
      </a:lvl2pPr>
      <a:lvl3pPr marL="1143000" indent="-228600" algn="l" rtl="0" fontAlgn="base">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等线" charset="0"/>
        </a:defRPr>
      </a:lvl3pPr>
      <a:lvl4pPr marL="16002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等线" charset="0"/>
        </a:defRPr>
      </a:lvl4pPr>
      <a:lvl5pPr marL="20574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等线"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2.xml"/><Relationship Id="rId7" Type="http://schemas.openxmlformats.org/officeDocument/2006/relationships/image" Target="../media/image2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png"/><Relationship Id="rId4" Type="http://schemas.openxmlformats.org/officeDocument/2006/relationships/diagramQuickStyle" Target="../diagrams/quickStyle2.xml"/><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3.xml"/><Relationship Id="rId7" Type="http://schemas.openxmlformats.org/officeDocument/2006/relationships/image" Target="../media/image3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diagramColors" Target="../diagrams/colors4.xml"/><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diagramQuickStyle" Target="../diagrams/quickStyle4.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diagramLayout" Target="../diagrams/layout4.xml"/><Relationship Id="rId5" Type="http://schemas.openxmlformats.org/officeDocument/2006/relationships/image" Target="../media/image41.png"/><Relationship Id="rId10" Type="http://schemas.openxmlformats.org/officeDocument/2006/relationships/diagramData" Target="../diagrams/data4.xml"/><Relationship Id="rId4" Type="http://schemas.openxmlformats.org/officeDocument/2006/relationships/image" Target="../media/image40.png"/><Relationship Id="rId9" Type="http://schemas.openxmlformats.org/officeDocument/2006/relationships/image" Target="../media/image1.png"/><Relationship Id="rId14" Type="http://schemas.microsoft.com/office/2007/relationships/diagramDrawing" Target="../diagrams/drawing4.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5.png"/><Relationship Id="rId4" Type="http://schemas.openxmlformats.org/officeDocument/2006/relationships/image" Target="../media/image13.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7494"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92" y="804907"/>
            <a:ext cx="10414715" cy="5458459"/>
          </a:xfrm>
          <a:prstGeom prst="rect">
            <a:avLst/>
          </a:prstGeom>
        </p:spPr>
      </p:pic>
      <p:sp>
        <p:nvSpPr>
          <p:cNvPr id="4" name="标题 1"/>
          <p:cNvSpPr txBox="1">
            <a:spLocks/>
          </p:cNvSpPr>
          <p:nvPr/>
        </p:nvSpPr>
        <p:spPr>
          <a:xfrm>
            <a:off x="8524058" y="177799"/>
            <a:ext cx="3300248" cy="704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800" b="1" smtClean="0">
                <a:latin typeface="微软雅黑" pitchFamily="34" charset="-122"/>
                <a:ea typeface="微软雅黑" pitchFamily="34" charset="-122"/>
              </a:rPr>
              <a:t>选择国家、平台，发布产品</a:t>
            </a:r>
            <a:endParaRPr lang="zh-CN" altLang="en-US" sz="1800" b="1" dirty="0">
              <a:latin typeface="微软雅黑" pitchFamily="34" charset="-122"/>
              <a:ea typeface="微软雅黑" pitchFamily="34" charset="-122"/>
            </a:endParaRPr>
          </a:p>
        </p:txBody>
      </p:sp>
      <p:sp>
        <p:nvSpPr>
          <p:cNvPr id="5" name="椭圆 4"/>
          <p:cNvSpPr/>
          <p:nvPr/>
        </p:nvSpPr>
        <p:spPr>
          <a:xfrm>
            <a:off x="7910177" y="317578"/>
            <a:ext cx="470727" cy="3530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6" name="椭圆 5"/>
          <p:cNvSpPr/>
          <p:nvPr/>
        </p:nvSpPr>
        <p:spPr>
          <a:xfrm>
            <a:off x="1692323" y="1692322"/>
            <a:ext cx="518615" cy="25384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stCxn id="6" idx="7"/>
          </p:cNvCxnSpPr>
          <p:nvPr/>
        </p:nvCxnSpPr>
        <p:spPr>
          <a:xfrm flipV="1">
            <a:off x="2134989" y="1473958"/>
            <a:ext cx="1195065" cy="5901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261813" y="1282891"/>
            <a:ext cx="1107996" cy="369332"/>
          </a:xfrm>
          <a:prstGeom prst="rect">
            <a:avLst/>
          </a:prstGeom>
          <a:noFill/>
        </p:spPr>
        <p:txBody>
          <a:bodyPr wrap="none" rtlCol="0">
            <a:spAutoFit/>
          </a:bodyPr>
          <a:lstStyle/>
          <a:p>
            <a:r>
              <a:rPr lang="zh-CN" altLang="en-US" b="1" dirty="0" smtClean="0">
                <a:solidFill>
                  <a:srgbClr val="FF0000"/>
                </a:solidFill>
              </a:rPr>
              <a:t>选取商品</a:t>
            </a:r>
            <a:endParaRPr lang="zh-CN" altLang="en-US" b="1" dirty="0">
              <a:solidFill>
                <a:srgbClr val="FF0000"/>
              </a:solidFill>
            </a:endParaRPr>
          </a:p>
        </p:txBody>
      </p:sp>
    </p:spTree>
    <p:extLst>
      <p:ext uri="{BB962C8B-B14F-4D97-AF65-F5344CB8AC3E}">
        <p14:creationId xmlns:p14="http://schemas.microsoft.com/office/powerpoint/2010/main" val="357315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224" y="670529"/>
            <a:ext cx="8075953" cy="6095831"/>
          </a:xfrm>
          <a:prstGeom prst="rect">
            <a:avLst/>
          </a:prstGeom>
        </p:spPr>
      </p:pic>
      <p:sp>
        <p:nvSpPr>
          <p:cNvPr id="3" name="椭圆 2"/>
          <p:cNvSpPr/>
          <p:nvPr/>
        </p:nvSpPr>
        <p:spPr>
          <a:xfrm>
            <a:off x="1996224" y="1910687"/>
            <a:ext cx="2985209" cy="6823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stCxn id="3" idx="7"/>
          </p:cNvCxnSpPr>
          <p:nvPr/>
        </p:nvCxnSpPr>
        <p:spPr>
          <a:xfrm flipV="1">
            <a:off x="4544259" y="1173707"/>
            <a:ext cx="805663" cy="8369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227090" y="1037228"/>
            <a:ext cx="1107996" cy="369332"/>
          </a:xfrm>
          <a:prstGeom prst="rect">
            <a:avLst/>
          </a:prstGeom>
          <a:noFill/>
        </p:spPr>
        <p:txBody>
          <a:bodyPr wrap="none" rtlCol="0">
            <a:spAutoFit/>
          </a:bodyPr>
          <a:lstStyle/>
          <a:p>
            <a:r>
              <a:rPr lang="zh-CN" altLang="en-US" b="1" dirty="0" smtClean="0">
                <a:solidFill>
                  <a:srgbClr val="FF0000"/>
                </a:solidFill>
              </a:rPr>
              <a:t>选择平台</a:t>
            </a:r>
            <a:endParaRPr lang="zh-CN" altLang="en-US" b="1" dirty="0">
              <a:solidFill>
                <a:srgbClr val="FF0000"/>
              </a:solidFill>
            </a:endParaRPr>
          </a:p>
        </p:txBody>
      </p:sp>
      <p:sp>
        <p:nvSpPr>
          <p:cNvPr id="7" name="圆角矩形 6"/>
          <p:cNvSpPr/>
          <p:nvPr/>
        </p:nvSpPr>
        <p:spPr>
          <a:xfrm>
            <a:off x="7410733" y="6127845"/>
            <a:ext cx="1009935" cy="28660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chemeClr val="bg1">
                    <a:lumMod val="50000"/>
                  </a:schemeClr>
                </a:solidFill>
                <a:latin typeface="微软雅黑" panose="020B0503020204020204" pitchFamily="34" charset="-122"/>
                <a:ea typeface="微软雅黑" panose="020B0503020204020204" pitchFamily="34" charset="-122"/>
              </a:rPr>
              <a:t>发布产品</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椭圆 8"/>
          <p:cNvSpPr/>
          <p:nvPr/>
        </p:nvSpPr>
        <p:spPr>
          <a:xfrm>
            <a:off x="7246961" y="5854890"/>
            <a:ext cx="1514902" cy="6687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a:stCxn id="9" idx="7"/>
          </p:cNvCxnSpPr>
          <p:nvPr/>
        </p:nvCxnSpPr>
        <p:spPr>
          <a:xfrm flipV="1">
            <a:off x="8540011" y="5622878"/>
            <a:ext cx="754114" cy="3299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9171293" y="5472750"/>
            <a:ext cx="1107996" cy="369332"/>
          </a:xfrm>
          <a:prstGeom prst="rect">
            <a:avLst/>
          </a:prstGeom>
          <a:noFill/>
        </p:spPr>
        <p:txBody>
          <a:bodyPr wrap="none" rtlCol="0">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发布产品</a:t>
            </a:r>
            <a:endParaRPr lang="zh-CN" altLang="en-US"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5593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9"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26" y="929531"/>
            <a:ext cx="10440473" cy="5573329"/>
          </a:xfrm>
          <a:prstGeom prst="rect">
            <a:avLst/>
          </a:prstGeom>
        </p:spPr>
      </p:pic>
      <p:sp>
        <p:nvSpPr>
          <p:cNvPr id="3" name="标题 1"/>
          <p:cNvSpPr txBox="1">
            <a:spLocks/>
          </p:cNvSpPr>
          <p:nvPr/>
        </p:nvSpPr>
        <p:spPr>
          <a:xfrm>
            <a:off x="7785091" y="244196"/>
            <a:ext cx="2749490" cy="706090"/>
          </a:xfrm>
          <a:prstGeom prst="rect">
            <a:avLst/>
          </a:prstGeom>
        </p:spPr>
        <p:txBody>
          <a:bodyPr>
            <a:normAutofit/>
          </a:body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zh-CN" altLang="en-US" sz="1800" b="1" i="0" u="none" strike="noStrike" kern="1200" cap="none" spc="0" normalizeH="0" baseline="0" noProof="0" dirty="0" smtClean="0">
                <a:ln>
                  <a:noFill/>
                </a:ln>
                <a:effectLst/>
                <a:uLnTx/>
                <a:uFillTx/>
                <a:latin typeface="微软雅黑" pitchFamily="34" charset="-122"/>
                <a:ea typeface="微软雅黑" pitchFamily="34" charset="-122"/>
                <a:cs typeface="Haettenschweiler"/>
              </a:rPr>
              <a:t>海外用户浏览，购买</a:t>
            </a:r>
            <a:endParaRPr kumimoji="0" lang="zh-CN" altLang="en-US" sz="1800" b="1" i="0" u="none" strike="noStrike" kern="1200" cap="none" spc="0" normalizeH="0" baseline="0" noProof="0" dirty="0">
              <a:ln>
                <a:noFill/>
              </a:ln>
              <a:effectLst/>
              <a:uLnTx/>
              <a:uFillTx/>
              <a:latin typeface="微软雅黑" pitchFamily="34" charset="-122"/>
              <a:ea typeface="微软雅黑" pitchFamily="34" charset="-122"/>
              <a:cs typeface="Haettenschweiler"/>
            </a:endParaRPr>
          </a:p>
        </p:txBody>
      </p:sp>
      <p:sp>
        <p:nvSpPr>
          <p:cNvPr id="4" name="椭圆 3"/>
          <p:cNvSpPr/>
          <p:nvPr/>
        </p:nvSpPr>
        <p:spPr>
          <a:xfrm>
            <a:off x="7785091" y="258119"/>
            <a:ext cx="448808" cy="3366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3</a:t>
            </a:r>
            <a:endParaRPr lang="zh-CN" altLang="en-US" dirty="0">
              <a:solidFill>
                <a:schemeClr val="bg1"/>
              </a:solidFill>
            </a:endParaRPr>
          </a:p>
        </p:txBody>
      </p:sp>
    </p:spTree>
    <p:extLst>
      <p:ext uri="{BB962C8B-B14F-4D97-AF65-F5344CB8AC3E}">
        <p14:creationId xmlns:p14="http://schemas.microsoft.com/office/powerpoint/2010/main" val="788068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612" y="995772"/>
            <a:ext cx="10337442" cy="5365373"/>
          </a:xfrm>
          <a:prstGeom prst="rect">
            <a:avLst/>
          </a:prstGeom>
        </p:spPr>
      </p:pic>
      <p:sp>
        <p:nvSpPr>
          <p:cNvPr id="3" name="标题 1"/>
          <p:cNvSpPr txBox="1">
            <a:spLocks/>
          </p:cNvSpPr>
          <p:nvPr/>
        </p:nvSpPr>
        <p:spPr>
          <a:xfrm>
            <a:off x="9060383" y="101078"/>
            <a:ext cx="2998371"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bg1"/>
                </a:solidFill>
                <a:latin typeface="微软雅黑" pitchFamily="34" charset="-122"/>
                <a:ea typeface="微软雅黑" pitchFamily="34" charset="-122"/>
                <a:cs typeface="+mj-cs"/>
              </a:defRPr>
            </a:lvl1pPr>
          </a:lstStyle>
          <a:p>
            <a:r>
              <a:rPr lang="zh-CN" altLang="en-US" sz="1800" b="1" dirty="0" smtClean="0">
                <a:solidFill>
                  <a:schemeClr val="tx1"/>
                </a:solidFill>
              </a:rPr>
              <a:t>订单管理</a:t>
            </a:r>
            <a:endParaRPr lang="zh-CN" altLang="en-US" sz="1800" b="1" dirty="0">
              <a:solidFill>
                <a:schemeClr val="tx1"/>
              </a:solidFill>
            </a:endParaRPr>
          </a:p>
        </p:txBody>
      </p:sp>
      <p:sp>
        <p:nvSpPr>
          <p:cNvPr id="4" name="椭圆 3"/>
          <p:cNvSpPr/>
          <p:nvPr/>
        </p:nvSpPr>
        <p:spPr>
          <a:xfrm>
            <a:off x="9474923" y="291698"/>
            <a:ext cx="407879" cy="3059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Tree>
    <p:extLst>
      <p:ext uri="{BB962C8B-B14F-4D97-AF65-F5344CB8AC3E}">
        <p14:creationId xmlns:p14="http://schemas.microsoft.com/office/powerpoint/2010/main" val="394050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4877867" y="1027158"/>
            <a:ext cx="1827733"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lang="zh-CN" altLang="en-US" sz="3200" b="1" dirty="0" smtClean="0">
                <a:latin typeface="微软雅黑" panose="020B0503020204020204" pitchFamily="34" charset="-122"/>
                <a:ea typeface="微软雅黑" panose="020B0503020204020204" pitchFamily="34" charset="-122"/>
              </a:rPr>
              <a:t>买家驱动</a:t>
            </a:r>
            <a:endParaRPr lang="zh-CN" altLang="en-US" sz="3200" b="1" dirty="0">
              <a:latin typeface="微软雅黑" panose="020B0503020204020204" pitchFamily="34" charset="-122"/>
              <a:ea typeface="微软雅黑" panose="020B0503020204020204" pitchFamily="34" charset="-122"/>
            </a:endParaRPr>
          </a:p>
        </p:txBody>
      </p:sp>
      <p:sp>
        <p:nvSpPr>
          <p:cNvPr id="5" name="矩形 4"/>
          <p:cNvSpPr/>
          <p:nvPr/>
        </p:nvSpPr>
        <p:spPr>
          <a:xfrm>
            <a:off x="1668142" y="2170083"/>
            <a:ext cx="8860158" cy="3760004"/>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与其他</a:t>
            </a:r>
            <a:r>
              <a:rPr lang="en-US" altLang="zh-CN" sz="2000" b="1" dirty="0">
                <a:latin typeface="微软雅黑" panose="020B0503020204020204" pitchFamily="34" charset="-122"/>
                <a:ea typeface="微软雅黑" panose="020B0503020204020204" pitchFamily="34" charset="-122"/>
              </a:rPr>
              <a:t>B2B</a:t>
            </a:r>
            <a:r>
              <a:rPr lang="zh-CN" altLang="en-US" sz="2000" b="1" dirty="0">
                <a:latin typeface="微软雅黑" panose="020B0503020204020204" pitchFamily="34" charset="-122"/>
                <a:ea typeface="微软雅黑" panose="020B0503020204020204" pitchFamily="34" charset="-122"/>
              </a:rPr>
              <a:t>平台模式不同，小笨鸟是</a:t>
            </a:r>
            <a:r>
              <a:rPr lang="en-US" altLang="zh-CN" sz="2000" b="1" dirty="0">
                <a:latin typeface="微软雅黑" panose="020B0503020204020204" pitchFamily="34" charset="-122"/>
                <a:ea typeface="微软雅黑" panose="020B0503020204020204" pitchFamily="34" charset="-122"/>
              </a:rPr>
              <a:t>B2B</a:t>
            </a:r>
            <a:r>
              <a:rPr lang="zh-CN" altLang="en-US" sz="2000" b="1" dirty="0">
                <a:latin typeface="微软雅黑" panose="020B0503020204020204" pitchFamily="34" charset="-122"/>
                <a:ea typeface="微软雅黑" panose="020B0503020204020204" pitchFamily="34" charset="-122"/>
              </a:rPr>
              <a:t>平台是大宗产品</a:t>
            </a:r>
            <a:r>
              <a:rPr lang="zh-CN" altLang="en-US" sz="2000" b="1" dirty="0">
                <a:solidFill>
                  <a:srgbClr val="FF0000"/>
                </a:solidFill>
                <a:latin typeface="微软雅黑" panose="020B0503020204020204" pitchFamily="34" charset="-122"/>
                <a:ea typeface="微软雅黑" panose="020B0503020204020204" pitchFamily="34" charset="-122"/>
              </a:rPr>
              <a:t>采购平台</a:t>
            </a:r>
            <a:r>
              <a:rPr lang="zh-CN" altLang="en-US" sz="2000" b="1" dirty="0">
                <a:latin typeface="微软雅黑" panose="020B0503020204020204" pitchFamily="34" charset="-122"/>
                <a:ea typeface="微软雅黑" panose="020B0503020204020204" pitchFamily="34" charset="-122"/>
              </a:rPr>
              <a:t>，根据境外采购商的订单在华寻找供应商，且买卖双方大宗产品交易在线完成。</a:t>
            </a:r>
            <a:endParaRPr lang="en-US" altLang="zh-CN" sz="2000" b="1" dirty="0">
              <a:solidFill>
                <a:srgbClr val="FF0000"/>
              </a:solidFill>
              <a:latin typeface="Microsoft YaHei" charset="-122"/>
              <a:ea typeface="Microsoft YaHei" charset="-122"/>
              <a:cs typeface="Microsoft YaHei" charset="-122"/>
            </a:endParaRPr>
          </a:p>
          <a:p>
            <a:pPr>
              <a:lnSpc>
                <a:spcPct val="150000"/>
              </a:lnSpc>
            </a:pPr>
            <a:endParaRPr lang="en-US" altLang="zh-CN" sz="2000" b="1" dirty="0">
              <a:latin typeface="Microsoft YaHei" charset="-122"/>
              <a:ea typeface="Microsoft YaHei" charset="-122"/>
              <a:cs typeface="Microsoft YaHei" charset="-122"/>
            </a:endParaRPr>
          </a:p>
          <a:p>
            <a:pPr>
              <a:lnSpc>
                <a:spcPct val="150000"/>
              </a:lnSpc>
            </a:pPr>
            <a:r>
              <a:rPr lang="zh-CN" altLang="en-US" sz="2000" b="1" dirty="0">
                <a:latin typeface="Microsoft YaHei" charset="-122"/>
                <a:ea typeface="Microsoft YaHei" charset="-122"/>
                <a:cs typeface="Microsoft YaHei" charset="-122"/>
              </a:rPr>
              <a:t>小笨鸟拥有来自俄罗斯、独联体、希腊、中东等国家的大型</a:t>
            </a:r>
            <a:r>
              <a:rPr lang="zh-CN" altLang="en-US" sz="2000" b="1" dirty="0">
                <a:solidFill>
                  <a:srgbClr val="FF0000"/>
                </a:solidFill>
                <a:latin typeface="Microsoft YaHei" charset="-122"/>
                <a:ea typeface="Microsoft YaHei" charset="-122"/>
                <a:cs typeface="Microsoft YaHei" charset="-122"/>
              </a:rPr>
              <a:t>企业采购商，</a:t>
            </a:r>
            <a:r>
              <a:rPr lang="zh-CN" altLang="en-US" sz="2000" b="1" dirty="0">
                <a:latin typeface="Microsoft YaHei" charset="-122"/>
                <a:ea typeface="Microsoft YaHei" charset="-122"/>
                <a:cs typeface="Microsoft YaHei" charset="-122"/>
              </a:rPr>
              <a:t>采购商超过</a:t>
            </a:r>
            <a:r>
              <a:rPr lang="en-US" altLang="zh-CN" sz="2000" b="1" dirty="0">
                <a:solidFill>
                  <a:srgbClr val="FF0000"/>
                </a:solidFill>
                <a:latin typeface="Microsoft YaHei" charset="-122"/>
                <a:ea typeface="Microsoft YaHei" charset="-122"/>
                <a:cs typeface="Microsoft YaHei" charset="-122"/>
              </a:rPr>
              <a:t>230,000</a:t>
            </a:r>
            <a:r>
              <a:rPr lang="zh-CN" altLang="en-US" sz="2000" b="1" dirty="0">
                <a:latin typeface="Microsoft YaHei" charset="-122"/>
                <a:ea typeface="Microsoft YaHei" charset="-122"/>
                <a:cs typeface="Microsoft YaHei" charset="-122"/>
              </a:rPr>
              <a:t>家。</a:t>
            </a:r>
            <a:endParaRPr kumimoji="1" lang="en-US" altLang="zh-CN" sz="2000" b="1" dirty="0">
              <a:latin typeface="Microsoft YaHei" charset="-122"/>
              <a:ea typeface="Microsoft YaHei" charset="-122"/>
              <a:cs typeface="Microsoft YaHei" charset="-122"/>
            </a:endParaRPr>
          </a:p>
          <a:p>
            <a:pPr>
              <a:lnSpc>
                <a:spcPct val="150000"/>
              </a:lnSpc>
            </a:pPr>
            <a:endParaRPr kumimoji="1" lang="en-US" altLang="zh-CN" sz="2000" b="1" dirty="0">
              <a:latin typeface="Microsoft YaHei" charset="-122"/>
              <a:ea typeface="Microsoft YaHei" charset="-122"/>
              <a:cs typeface="Microsoft YaHei" charset="-122"/>
            </a:endParaRPr>
          </a:p>
          <a:p>
            <a:pPr>
              <a:lnSpc>
                <a:spcPct val="150000"/>
              </a:lnSpc>
            </a:pPr>
            <a:r>
              <a:rPr kumimoji="1" lang="en-US" altLang="zh-CN" sz="2000" b="1" dirty="0">
                <a:latin typeface="Microsoft YaHei" charset="-122"/>
                <a:ea typeface="Microsoft YaHei" charset="-122"/>
                <a:cs typeface="Microsoft YaHei" charset="-122"/>
              </a:rPr>
              <a:t>2016</a:t>
            </a:r>
            <a:r>
              <a:rPr kumimoji="1" lang="zh-CN" altLang="en-US" sz="2000" b="1" dirty="0">
                <a:latin typeface="Microsoft YaHei" charset="-122"/>
                <a:ea typeface="Microsoft YaHei" charset="-122"/>
                <a:cs typeface="Microsoft YaHei" charset="-122"/>
              </a:rPr>
              <a:t>年预计对华采购订单总额：</a:t>
            </a:r>
            <a:r>
              <a:rPr kumimoji="1" lang="en-US" altLang="zh-CN" sz="2000" b="1" dirty="0" smtClean="0">
                <a:solidFill>
                  <a:srgbClr val="FF0000"/>
                </a:solidFill>
                <a:latin typeface="Microsoft YaHei" charset="-122"/>
                <a:ea typeface="Microsoft YaHei" charset="-122"/>
                <a:cs typeface="Microsoft YaHei" charset="-122"/>
              </a:rPr>
              <a:t>320-350</a:t>
            </a:r>
            <a:r>
              <a:rPr kumimoji="1" lang="zh-CN" altLang="en-US" sz="2000" b="1" dirty="0" smtClean="0">
                <a:solidFill>
                  <a:srgbClr val="FF0000"/>
                </a:solidFill>
                <a:latin typeface="Microsoft YaHei" charset="-122"/>
                <a:ea typeface="Microsoft YaHei" charset="-122"/>
                <a:cs typeface="Microsoft YaHei" charset="-122"/>
              </a:rPr>
              <a:t>亿</a:t>
            </a:r>
            <a:r>
              <a:rPr kumimoji="1" lang="zh-CN" altLang="en-US" sz="2000" b="1" dirty="0">
                <a:solidFill>
                  <a:srgbClr val="FF0000"/>
                </a:solidFill>
                <a:latin typeface="Microsoft YaHei" charset="-122"/>
                <a:ea typeface="Microsoft YaHei" charset="-122"/>
                <a:cs typeface="Microsoft YaHei" charset="-122"/>
              </a:rPr>
              <a:t>美元</a:t>
            </a:r>
            <a:endParaRPr kumimoji="1" lang="en-US" altLang="zh-CN" sz="2000" b="1" dirty="0">
              <a:solidFill>
                <a:srgbClr val="FF0000"/>
              </a:solidFill>
              <a:latin typeface="Microsoft YaHei" charset="-122"/>
              <a:ea typeface="Microsoft YaHei" charset="-122"/>
              <a:cs typeface="Microsoft YaHei" charset="-122"/>
            </a:endParaRPr>
          </a:p>
          <a:p>
            <a:pPr>
              <a:lnSpc>
                <a:spcPct val="150000"/>
              </a:lnSpc>
            </a:pPr>
            <a:endParaRPr lang="en-US" altLang="zh-CN" sz="2000" b="1" dirty="0">
              <a:solidFill>
                <a:srgbClr val="FF0000"/>
              </a:solidFill>
              <a:latin typeface="Microsoft YaHei" charset="-122"/>
              <a:ea typeface="Microsoft YaHei" charset="-122"/>
              <a:cs typeface="Microsoft YaHei" charset="-122"/>
            </a:endParaRPr>
          </a:p>
        </p:txBody>
      </p:sp>
      <p:sp>
        <p:nvSpPr>
          <p:cNvPr id="2" name="矩形 1"/>
          <p:cNvSpPr/>
          <p:nvPr/>
        </p:nvSpPr>
        <p:spPr>
          <a:xfrm>
            <a:off x="867112" y="150405"/>
            <a:ext cx="1338828"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小笨鸟特色</a:t>
            </a:r>
            <a:endParaRPr lang="zh-CN" altLang="en-US" dirty="0"/>
          </a:p>
        </p:txBody>
      </p:sp>
      <p:sp>
        <p:nvSpPr>
          <p:cNvPr id="6" name="Rounded Rectangle 23"/>
          <p:cNvSpPr/>
          <p:nvPr/>
        </p:nvSpPr>
        <p:spPr>
          <a:xfrm>
            <a:off x="1257300" y="1974850"/>
            <a:ext cx="9690100" cy="3956050"/>
          </a:xfrm>
          <a:prstGeom prst="roundRect">
            <a:avLst>
              <a:gd name="adj" fmla="val 168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26"/>
          <p:cNvSpPr/>
          <p:nvPr/>
        </p:nvSpPr>
        <p:spPr>
          <a:xfrm>
            <a:off x="934884" y="1529318"/>
            <a:ext cx="950555" cy="9490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latin typeface="+mj-lt"/>
            </a:endParaRPr>
          </a:p>
        </p:txBody>
      </p:sp>
      <p:sp>
        <p:nvSpPr>
          <p:cNvPr id="8" name="Bookmark Icon"/>
          <p:cNvSpPr>
            <a:spLocks noChangeAspect="1" noEditPoints="1"/>
          </p:cNvSpPr>
          <p:nvPr/>
        </p:nvSpPr>
        <p:spPr bwMode="auto">
          <a:xfrm>
            <a:off x="1260819" y="1853285"/>
            <a:ext cx="298684" cy="301133"/>
          </a:xfrm>
          <a:custGeom>
            <a:avLst/>
            <a:gdLst>
              <a:gd name="T0" fmla="*/ 69 w 679"/>
              <a:gd name="T1" fmla="*/ 39 h 689"/>
              <a:gd name="T2" fmla="*/ 319 w 679"/>
              <a:gd name="T3" fmla="*/ 39 h 689"/>
              <a:gd name="T4" fmla="*/ 319 w 679"/>
              <a:gd name="T5" fmla="*/ 0 h 689"/>
              <a:gd name="T6" fmla="*/ 559 w 679"/>
              <a:gd name="T7" fmla="*/ 0 h 689"/>
              <a:gd name="T8" fmla="*/ 559 w 679"/>
              <a:gd name="T9" fmla="*/ 39 h 689"/>
              <a:gd name="T10" fmla="*/ 679 w 679"/>
              <a:gd name="T11" fmla="*/ 39 h 689"/>
              <a:gd name="T12" fmla="*/ 679 w 679"/>
              <a:gd name="T13" fmla="*/ 649 h 689"/>
              <a:gd name="T14" fmla="*/ 619 w 679"/>
              <a:gd name="T15" fmla="*/ 689 h 689"/>
              <a:gd name="T16" fmla="*/ 619 w 679"/>
              <a:gd name="T17" fmla="*/ 99 h 689"/>
              <a:gd name="T18" fmla="*/ 559 w 679"/>
              <a:gd name="T19" fmla="*/ 99 h 689"/>
              <a:gd name="T20" fmla="*/ 559 w 679"/>
              <a:gd name="T21" fmla="*/ 499 h 689"/>
              <a:gd name="T22" fmla="*/ 439 w 679"/>
              <a:gd name="T23" fmla="*/ 379 h 689"/>
              <a:gd name="T24" fmla="*/ 319 w 679"/>
              <a:gd name="T25" fmla="*/ 499 h 689"/>
              <a:gd name="T26" fmla="*/ 319 w 679"/>
              <a:gd name="T27" fmla="*/ 99 h 689"/>
              <a:gd name="T28" fmla="*/ 40 w 679"/>
              <a:gd name="T29" fmla="*/ 99 h 689"/>
              <a:gd name="T30" fmla="*/ 69 w 679"/>
              <a:gd name="T31" fmla="*/ 39 h 689"/>
              <a:gd name="T32" fmla="*/ 259 w 679"/>
              <a:gd name="T33" fmla="*/ 199 h 689"/>
              <a:gd name="T34" fmla="*/ 259 w 679"/>
              <a:gd name="T35" fmla="*/ 259 h 689"/>
              <a:gd name="T36" fmla="*/ 0 w 679"/>
              <a:gd name="T37" fmla="*/ 259 h 689"/>
              <a:gd name="T38" fmla="*/ 10 w 679"/>
              <a:gd name="T39" fmla="*/ 199 h 689"/>
              <a:gd name="T40" fmla="*/ 259 w 679"/>
              <a:gd name="T41" fmla="*/ 199 h 689"/>
              <a:gd name="T42" fmla="*/ 259 w 679"/>
              <a:gd name="T43" fmla="*/ 319 h 689"/>
              <a:gd name="T44" fmla="*/ 259 w 679"/>
              <a:gd name="T45" fmla="*/ 379 h 689"/>
              <a:gd name="T46" fmla="*/ 10 w 679"/>
              <a:gd name="T47" fmla="*/ 379 h 689"/>
              <a:gd name="T48" fmla="*/ 0 w 679"/>
              <a:gd name="T49" fmla="*/ 319 h 689"/>
              <a:gd name="T50" fmla="*/ 259 w 679"/>
              <a:gd name="T51" fmla="*/ 319 h 689"/>
              <a:gd name="T52" fmla="*/ 259 w 679"/>
              <a:gd name="T53" fmla="*/ 499 h 689"/>
              <a:gd name="T54" fmla="*/ 60 w 679"/>
              <a:gd name="T55" fmla="*/ 499 h 689"/>
              <a:gd name="T56" fmla="*/ 30 w 679"/>
              <a:gd name="T57" fmla="*/ 439 h 689"/>
              <a:gd name="T58" fmla="*/ 259 w 679"/>
              <a:gd name="T59" fmla="*/ 439 h 689"/>
              <a:gd name="T60" fmla="*/ 259 w 679"/>
              <a:gd name="T61" fmla="*/ 499 h 689"/>
              <a:gd name="T62" fmla="*/ 539 w 679"/>
              <a:gd name="T63" fmla="*/ 559 h 689"/>
              <a:gd name="T64" fmla="*/ 539 w 679"/>
              <a:gd name="T65" fmla="*/ 619 h 689"/>
              <a:gd name="T66" fmla="*/ 159 w 679"/>
              <a:gd name="T67" fmla="*/ 619 h 689"/>
              <a:gd name="T68" fmla="*/ 99 w 679"/>
              <a:gd name="T69" fmla="*/ 559 h 689"/>
              <a:gd name="T70" fmla="*/ 539 w 679"/>
              <a:gd name="T71" fmla="*/ 55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9" h="689">
                <a:moveTo>
                  <a:pt x="69" y="39"/>
                </a:moveTo>
                <a:lnTo>
                  <a:pt x="319" y="39"/>
                </a:lnTo>
                <a:lnTo>
                  <a:pt x="319" y="0"/>
                </a:lnTo>
                <a:lnTo>
                  <a:pt x="559" y="0"/>
                </a:lnTo>
                <a:lnTo>
                  <a:pt x="559" y="39"/>
                </a:lnTo>
                <a:lnTo>
                  <a:pt x="679" y="39"/>
                </a:lnTo>
                <a:lnTo>
                  <a:pt x="679" y="649"/>
                </a:lnTo>
                <a:lnTo>
                  <a:pt x="619" y="689"/>
                </a:lnTo>
                <a:lnTo>
                  <a:pt x="619" y="99"/>
                </a:lnTo>
                <a:lnTo>
                  <a:pt x="559" y="99"/>
                </a:lnTo>
                <a:lnTo>
                  <a:pt x="559" y="499"/>
                </a:lnTo>
                <a:lnTo>
                  <a:pt x="439" y="379"/>
                </a:lnTo>
                <a:lnTo>
                  <a:pt x="319" y="499"/>
                </a:lnTo>
                <a:lnTo>
                  <a:pt x="319" y="99"/>
                </a:lnTo>
                <a:lnTo>
                  <a:pt x="40" y="99"/>
                </a:lnTo>
                <a:lnTo>
                  <a:pt x="69" y="39"/>
                </a:lnTo>
                <a:close/>
                <a:moveTo>
                  <a:pt x="259" y="199"/>
                </a:moveTo>
                <a:lnTo>
                  <a:pt x="259" y="259"/>
                </a:lnTo>
                <a:lnTo>
                  <a:pt x="0" y="259"/>
                </a:lnTo>
                <a:lnTo>
                  <a:pt x="10" y="199"/>
                </a:lnTo>
                <a:lnTo>
                  <a:pt x="259" y="199"/>
                </a:lnTo>
                <a:close/>
                <a:moveTo>
                  <a:pt x="259" y="319"/>
                </a:moveTo>
                <a:lnTo>
                  <a:pt x="259" y="379"/>
                </a:lnTo>
                <a:lnTo>
                  <a:pt x="10" y="379"/>
                </a:lnTo>
                <a:lnTo>
                  <a:pt x="0" y="319"/>
                </a:lnTo>
                <a:lnTo>
                  <a:pt x="259" y="319"/>
                </a:lnTo>
                <a:close/>
                <a:moveTo>
                  <a:pt x="259" y="499"/>
                </a:moveTo>
                <a:lnTo>
                  <a:pt x="60" y="499"/>
                </a:lnTo>
                <a:lnTo>
                  <a:pt x="30" y="439"/>
                </a:lnTo>
                <a:lnTo>
                  <a:pt x="259" y="439"/>
                </a:lnTo>
                <a:lnTo>
                  <a:pt x="259" y="499"/>
                </a:lnTo>
                <a:close/>
                <a:moveTo>
                  <a:pt x="539" y="559"/>
                </a:moveTo>
                <a:lnTo>
                  <a:pt x="539" y="619"/>
                </a:lnTo>
                <a:lnTo>
                  <a:pt x="159" y="619"/>
                </a:lnTo>
                <a:lnTo>
                  <a:pt x="99" y="559"/>
                </a:lnTo>
                <a:lnTo>
                  <a:pt x="539" y="559"/>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900"/>
          </a:p>
        </p:txBody>
      </p:sp>
    </p:spTree>
    <p:extLst>
      <p:ext uri="{BB962C8B-B14F-4D97-AF65-F5344CB8AC3E}">
        <p14:creationId xmlns:p14="http://schemas.microsoft.com/office/powerpoint/2010/main" val="8644275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761" y="720701"/>
            <a:ext cx="9910763" cy="56606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0" y="-4763"/>
            <a:ext cx="12192000" cy="690563"/>
          </a:xfrm>
          <a:prstGeom prst="rect">
            <a:avLst/>
          </a:prstGeom>
          <a:gradFill rotWithShape="1">
            <a:gsLst>
              <a:gs pos="0">
                <a:srgbClr val="071040"/>
              </a:gs>
              <a:gs pos="88000">
                <a:srgbClr val="559BDB"/>
              </a:gs>
              <a:gs pos="100000">
                <a:srgbClr val="5F96D2"/>
              </a:gs>
            </a:gsLst>
            <a:lin ang="0"/>
          </a:gradFill>
          <a:ln>
            <a:noFill/>
          </a:ln>
          <a:effectLst>
            <a:outerShdw blurRad="57150" dist="19050" dir="5400000" algn="ctr" rotWithShape="0">
              <a:srgbClr val="808080">
                <a:alpha val="6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2530" name="TextBox 11"/>
          <p:cNvSpPr txBox="1">
            <a:spLocks noChangeArrowheads="1"/>
          </p:cNvSpPr>
          <p:nvPr/>
        </p:nvSpPr>
        <p:spPr bwMode="auto">
          <a:xfrm>
            <a:off x="928693" y="179396"/>
            <a:ext cx="42497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kumimoji="0" lang="zh-CN" altLang="en-US" sz="1800" b="1" dirty="0">
                <a:solidFill>
                  <a:schemeClr val="bg1"/>
                </a:solidFill>
                <a:latin typeface="微软雅黑" panose="020B0503020204020204" pitchFamily="34" charset="-122"/>
                <a:ea typeface="微软雅黑" panose="020B0503020204020204" pitchFamily="34" charset="-122"/>
              </a:rPr>
              <a:t>小笨鸟招标信息</a:t>
            </a:r>
          </a:p>
        </p:txBody>
      </p:sp>
      <p:sp>
        <p:nvSpPr>
          <p:cNvPr id="10" name="TextBox 18"/>
          <p:cNvSpPr txBox="1"/>
          <p:nvPr/>
        </p:nvSpPr>
        <p:spPr bwMode="auto">
          <a:xfrm>
            <a:off x="5475291" y="6451608"/>
            <a:ext cx="1167958" cy="276999"/>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200" dirty="0">
                <a:solidFill>
                  <a:schemeClr val="accent1"/>
                </a:solidFill>
                <a:latin typeface="+mj-lt"/>
              </a:rPr>
              <a:t>XBNIAO.COM</a:t>
            </a:r>
          </a:p>
        </p:txBody>
      </p:sp>
      <p:cxnSp>
        <p:nvCxnSpPr>
          <p:cNvPr id="11" name="Straight Connector 19"/>
          <p:cNvCxnSpPr/>
          <p:nvPr/>
        </p:nvCxnSpPr>
        <p:spPr bwMode="auto">
          <a:xfrm>
            <a:off x="1576391" y="6413500"/>
            <a:ext cx="9091612" cy="0"/>
          </a:xfrm>
          <a:prstGeom prst="line">
            <a:avLst/>
          </a:prstGeom>
          <a:gradFill flip="none" rotWithShape="1">
            <a:gsLst>
              <a:gs pos="0">
                <a:srgbClr val="5F96D2"/>
              </a:gs>
              <a:gs pos="43000">
                <a:schemeClr val="accent1">
                  <a:satMod val="110000"/>
                  <a:lumMod val="100000"/>
                  <a:shade val="100000"/>
                </a:schemeClr>
              </a:gs>
              <a:gs pos="100000">
                <a:srgbClr val="071040"/>
              </a:gs>
            </a:gsLst>
            <a:lin ang="10800000" scaled="0"/>
            <a:tileRect/>
          </a:gradFill>
          <a:ln w="9525"/>
        </p:spPr>
        <p:style>
          <a:lnRef idx="1">
            <a:schemeClr val="accent1"/>
          </a:lnRef>
          <a:fillRef idx="0">
            <a:schemeClr val="accent1"/>
          </a:fillRef>
          <a:effectRef idx="0">
            <a:schemeClr val="accent1"/>
          </a:effectRef>
          <a:fontRef idx="minor">
            <a:schemeClr val="tx1"/>
          </a:fontRef>
        </p:style>
      </p:cxnSp>
      <p:pic>
        <p:nvPicPr>
          <p:cNvPr id="22533" name="图片 20" descr="logo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340" y="106371"/>
            <a:ext cx="415925"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413164" y="665737"/>
            <a:ext cx="8967354" cy="6192263"/>
          </a:xfrm>
          <a:prstGeom prst="rect">
            <a:avLst/>
          </a:prstGeom>
        </p:spPr>
      </p:pic>
      <p:sp>
        <p:nvSpPr>
          <p:cNvPr id="3" name="TextBox 11"/>
          <p:cNvSpPr txBox="1">
            <a:spLocks noChangeArrowheads="1"/>
          </p:cNvSpPr>
          <p:nvPr/>
        </p:nvSpPr>
        <p:spPr bwMode="auto">
          <a:xfrm>
            <a:off x="928693" y="179396"/>
            <a:ext cx="42497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kumimoji="0" lang="zh-CN" altLang="en-US" sz="1800" b="1" dirty="0" smtClean="0">
                <a:solidFill>
                  <a:schemeClr val="bg1"/>
                </a:solidFill>
                <a:latin typeface="微软雅黑" panose="020B0503020204020204" pitchFamily="34" charset="-122"/>
                <a:ea typeface="微软雅黑" panose="020B0503020204020204" pitchFamily="34" charset="-122"/>
              </a:rPr>
              <a:t>家具企业招标文件</a:t>
            </a:r>
            <a:endParaRPr kumimoji="0" lang="zh-CN" altLang="en-US" sz="1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5123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857808" y="836035"/>
            <a:ext cx="8143875" cy="5705475"/>
          </a:xfrm>
          <a:prstGeom prst="rect">
            <a:avLst/>
          </a:prstGeom>
        </p:spPr>
      </p:pic>
    </p:spTree>
    <p:extLst>
      <p:ext uri="{BB962C8B-B14F-4D97-AF65-F5344CB8AC3E}">
        <p14:creationId xmlns:p14="http://schemas.microsoft.com/office/powerpoint/2010/main" val="2641404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2129703" y="780184"/>
            <a:ext cx="8181975" cy="5734050"/>
          </a:xfrm>
          <a:prstGeom prst="rect">
            <a:avLst/>
          </a:prstGeom>
        </p:spPr>
      </p:pic>
    </p:spTree>
    <p:extLst>
      <p:ext uri="{BB962C8B-B14F-4D97-AF65-F5344CB8AC3E}">
        <p14:creationId xmlns:p14="http://schemas.microsoft.com/office/powerpoint/2010/main" val="2096143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0" y="-4763"/>
            <a:ext cx="12192000" cy="690563"/>
          </a:xfrm>
          <a:prstGeom prst="rect">
            <a:avLst/>
          </a:prstGeom>
          <a:gradFill rotWithShape="1">
            <a:gsLst>
              <a:gs pos="0">
                <a:srgbClr val="071040"/>
              </a:gs>
              <a:gs pos="88000">
                <a:srgbClr val="559BDB"/>
              </a:gs>
              <a:gs pos="100000">
                <a:srgbClr val="5F96D2"/>
              </a:gs>
            </a:gsLst>
            <a:lin ang="0"/>
          </a:gradFill>
          <a:ln>
            <a:noFill/>
          </a:ln>
          <a:effectLst>
            <a:outerShdw blurRad="57150" dist="19050" dir="5400000" algn="ctr" rotWithShape="0">
              <a:srgbClr val="808080">
                <a:alpha val="6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3554" name="TextBox 11"/>
          <p:cNvSpPr txBox="1">
            <a:spLocks noChangeArrowheads="1"/>
          </p:cNvSpPr>
          <p:nvPr/>
        </p:nvSpPr>
        <p:spPr bwMode="auto">
          <a:xfrm>
            <a:off x="928688" y="66675"/>
            <a:ext cx="3911600"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800" b="1" dirty="0" smtClean="0">
                <a:solidFill>
                  <a:srgbClr val="FFFFFF"/>
                </a:solidFill>
                <a:latin typeface="微软雅黑" panose="020B0503020204020204" pitchFamily="34" charset="-122"/>
                <a:ea typeface="微软雅黑" panose="020B0503020204020204" pitchFamily="34" charset="-122"/>
              </a:rPr>
              <a:t>中国企业投标文件</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sp>
        <p:nvSpPr>
          <p:cNvPr id="11" name="TextBox 18"/>
          <p:cNvSpPr txBox="1"/>
          <p:nvPr/>
        </p:nvSpPr>
        <p:spPr bwMode="auto">
          <a:xfrm>
            <a:off x="5475291" y="6451608"/>
            <a:ext cx="1167958" cy="276999"/>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200" dirty="0">
                <a:solidFill>
                  <a:schemeClr val="accent1"/>
                </a:solidFill>
                <a:latin typeface="+mj-lt"/>
              </a:rPr>
              <a:t>XBNIAO.COM</a:t>
            </a:r>
          </a:p>
        </p:txBody>
      </p:sp>
      <p:cxnSp>
        <p:nvCxnSpPr>
          <p:cNvPr id="12" name="Straight Connector 19"/>
          <p:cNvCxnSpPr/>
          <p:nvPr/>
        </p:nvCxnSpPr>
        <p:spPr bwMode="auto">
          <a:xfrm>
            <a:off x="1576391" y="6413500"/>
            <a:ext cx="9091612" cy="0"/>
          </a:xfrm>
          <a:prstGeom prst="line">
            <a:avLst/>
          </a:prstGeom>
          <a:gradFill flip="none" rotWithShape="1">
            <a:gsLst>
              <a:gs pos="0">
                <a:srgbClr val="5F96D2"/>
              </a:gs>
              <a:gs pos="43000">
                <a:schemeClr val="accent1">
                  <a:satMod val="110000"/>
                  <a:lumMod val="100000"/>
                  <a:shade val="100000"/>
                </a:schemeClr>
              </a:gs>
              <a:gs pos="100000">
                <a:srgbClr val="071040"/>
              </a:gs>
            </a:gsLst>
            <a:lin ang="10800000" scaled="0"/>
            <a:tileRect/>
          </a:gradFill>
          <a:ln w="9525"/>
        </p:spPr>
        <p:style>
          <a:lnRef idx="1">
            <a:schemeClr val="accent1"/>
          </a:lnRef>
          <a:fillRef idx="0">
            <a:schemeClr val="accent1"/>
          </a:fillRef>
          <a:effectRef idx="0">
            <a:schemeClr val="accent1"/>
          </a:effectRef>
          <a:fontRef idx="minor">
            <a:schemeClr val="tx1"/>
          </a:fontRef>
        </p:style>
      </p:cxnSp>
      <p:pic>
        <p:nvPicPr>
          <p:cNvPr id="23557" name="图片 20" descr="logo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340" y="106371"/>
            <a:ext cx="415925"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8"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43" y="990600"/>
            <a:ext cx="10950575" cy="525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4763"/>
            <a:ext cx="12192000" cy="690563"/>
          </a:xfrm>
          <a:prstGeom prst="rect">
            <a:avLst/>
          </a:prstGeom>
          <a:gradFill rotWithShape="1">
            <a:gsLst>
              <a:gs pos="0">
                <a:srgbClr val="071040"/>
              </a:gs>
              <a:gs pos="88000">
                <a:srgbClr val="559BDB"/>
              </a:gs>
              <a:gs pos="100000">
                <a:srgbClr val="5F96D2"/>
              </a:gs>
            </a:gsLst>
            <a:lin ang="0"/>
          </a:gradFill>
          <a:ln>
            <a:noFill/>
          </a:ln>
          <a:effectLst>
            <a:outerShdw blurRad="57150" dist="19050" dir="5400000" algn="ctr" rotWithShape="0">
              <a:srgbClr val="808080">
                <a:alpha val="6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4338" name="TextBox 11"/>
          <p:cNvSpPr txBox="1">
            <a:spLocks noChangeArrowheads="1"/>
          </p:cNvSpPr>
          <p:nvPr/>
        </p:nvSpPr>
        <p:spPr bwMode="auto">
          <a:xfrm>
            <a:off x="928691" y="179396"/>
            <a:ext cx="344170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lang="zh-CN" altLang="en-US" sz="1600" b="1" dirty="0">
                <a:solidFill>
                  <a:schemeClr val="bg1"/>
                </a:solidFill>
                <a:latin typeface="微软雅黑" panose="020B0503020204020204" pitchFamily="34" charset="-122"/>
                <a:ea typeface="微软雅黑" panose="020B0503020204020204" pitchFamily="34" charset="-122"/>
              </a:rPr>
              <a:t>小笨鸟跨境电商平台简况</a:t>
            </a:r>
          </a:p>
        </p:txBody>
      </p:sp>
      <p:pic>
        <p:nvPicPr>
          <p:cNvPr id="14341" name="图片 20" descr="logo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340" y="106371"/>
            <a:ext cx="415925"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 name="Rectangle 73"/>
          <p:cNvSpPr>
            <a:spLocks noChangeArrowheads="1"/>
          </p:cNvSpPr>
          <p:nvPr/>
        </p:nvSpPr>
        <p:spPr bwMode="auto">
          <a:xfrm>
            <a:off x="2081216" y="5076746"/>
            <a:ext cx="3221037"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kumimoji="1"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9pPr>
          </a:lstStyle>
          <a:p>
            <a:pPr algn="just" eaLnBrk="1" hangingPunct="1">
              <a:lnSpc>
                <a:spcPct val="100000"/>
              </a:lnSpc>
              <a:spcBef>
                <a:spcPct val="0"/>
              </a:spcBef>
              <a:buFontTx/>
              <a:buNone/>
            </a:pPr>
            <a:r>
              <a:rPr kumimoji="0" lang="zh-CN" altLang="en-US" sz="1800" b="1" dirty="0">
                <a:latin typeface="微软雅黑" panose="020B0503020204020204" pitchFamily="34" charset="-122"/>
                <a:ea typeface="微软雅黑" panose="020B0503020204020204" pitchFamily="34" charset="-122"/>
              </a:rPr>
              <a:t>因平台创新性，</a:t>
            </a:r>
            <a:r>
              <a:rPr kumimoji="0" lang="en-US" altLang="zh-CN" sz="1800" b="1" dirty="0">
                <a:latin typeface="微软雅黑" panose="020B0503020204020204" pitchFamily="34" charset="-122"/>
                <a:ea typeface="微软雅黑" panose="020B0503020204020204" pitchFamily="34" charset="-122"/>
              </a:rPr>
              <a:t>2015</a:t>
            </a:r>
            <a:r>
              <a:rPr kumimoji="0" lang="zh-CN" altLang="en-US" sz="1800" b="1" dirty="0">
                <a:latin typeface="微软雅黑" panose="020B0503020204020204" pitchFamily="34" charset="-122"/>
                <a:ea typeface="微软雅黑" panose="020B0503020204020204" pitchFamily="34" charset="-122"/>
              </a:rPr>
              <a:t>年获得商务部全国电子商务示范企业，科技部国家高新技术企业</a:t>
            </a:r>
            <a:endParaRPr kumimoji="0" lang="en-US" altLang="zh-CN" sz="1800" b="1" dirty="0">
              <a:latin typeface="微软雅黑" panose="020B0503020204020204" pitchFamily="34" charset="-122"/>
              <a:ea typeface="微软雅黑" panose="020B0503020204020204" pitchFamily="34" charset="-122"/>
            </a:endParaRPr>
          </a:p>
        </p:txBody>
      </p:sp>
      <p:cxnSp>
        <p:nvCxnSpPr>
          <p:cNvPr id="34" name="Straight Connector 37"/>
          <p:cNvCxnSpPr/>
          <p:nvPr/>
        </p:nvCxnSpPr>
        <p:spPr>
          <a:xfrm>
            <a:off x="2022475" y="1708158"/>
            <a:ext cx="3783548" cy="2301"/>
          </a:xfrm>
          <a:prstGeom prst="line">
            <a:avLst/>
          </a:prstGeom>
          <a:ln w="127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26"/>
          <p:cNvSpPr/>
          <p:nvPr/>
        </p:nvSpPr>
        <p:spPr>
          <a:xfrm>
            <a:off x="1138237" y="1236671"/>
            <a:ext cx="950912" cy="9493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800" b="1">
              <a:solidFill>
                <a:srgbClr val="FFFFFF"/>
              </a:solidFill>
              <a:latin typeface="Open Sans" charset="0"/>
              <a:ea typeface="宋体" charset="0"/>
            </a:endParaRPr>
          </a:p>
        </p:txBody>
      </p:sp>
      <p:sp>
        <p:nvSpPr>
          <p:cNvPr id="36" name="TextBox 40"/>
          <p:cNvSpPr txBox="1">
            <a:spLocks noChangeArrowheads="1"/>
          </p:cNvSpPr>
          <p:nvPr/>
        </p:nvSpPr>
        <p:spPr bwMode="auto">
          <a:xfrm>
            <a:off x="2128839" y="1236702"/>
            <a:ext cx="351891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kumimoji="1"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kumimoji="0" lang="zh-CN" altLang="en-US" sz="2000" b="1" dirty="0">
                <a:solidFill>
                  <a:schemeClr val="accent1"/>
                </a:solidFill>
                <a:latin typeface="微软雅黑" panose="020B0503020204020204" pitchFamily="34" charset="-122"/>
                <a:ea typeface="微软雅黑" panose="020B0503020204020204" pitchFamily="34" charset="-122"/>
              </a:rPr>
              <a:t>北京市大兴区国家新媒体基地</a:t>
            </a:r>
            <a:endParaRPr kumimoji="0" lang="en-US" altLang="en-US" sz="2000" b="1" dirty="0">
              <a:solidFill>
                <a:schemeClr val="accent1"/>
              </a:solidFill>
              <a:latin typeface="微软雅黑" panose="020B0503020204020204" pitchFamily="34" charset="-122"/>
              <a:ea typeface="微软雅黑" panose="020B0503020204020204" pitchFamily="34" charset="-122"/>
            </a:endParaRPr>
          </a:p>
        </p:txBody>
      </p:sp>
      <p:sp>
        <p:nvSpPr>
          <p:cNvPr id="37" name="Rectangle 36"/>
          <p:cNvSpPr>
            <a:spLocks noChangeArrowheads="1"/>
          </p:cNvSpPr>
          <p:nvPr/>
        </p:nvSpPr>
        <p:spPr bwMode="auto">
          <a:xfrm>
            <a:off x="2108200" y="1728792"/>
            <a:ext cx="307181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kumimoji="1"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9pPr>
          </a:lstStyle>
          <a:p>
            <a:pPr algn="just" eaLnBrk="1" hangingPunct="1">
              <a:lnSpc>
                <a:spcPct val="100000"/>
              </a:lnSpc>
              <a:spcBef>
                <a:spcPct val="0"/>
              </a:spcBef>
              <a:buFontTx/>
              <a:buNone/>
            </a:pPr>
            <a:r>
              <a:rPr kumimoji="0" lang="zh-CN" altLang="en-US" sz="1800" b="1" dirty="0">
                <a:latin typeface="微软雅黑" panose="020B0503020204020204" pitchFamily="34" charset="-122"/>
                <a:ea typeface="微软雅黑" panose="020B0503020204020204" pitchFamily="34" charset="-122"/>
              </a:rPr>
              <a:t>小伙伴们携手创业，</a:t>
            </a:r>
            <a:r>
              <a:rPr kumimoji="0" lang="en-US" altLang="zh-CN" sz="1800" b="1" dirty="0">
                <a:latin typeface="微软雅黑" panose="020B0503020204020204" pitchFamily="34" charset="-122"/>
                <a:ea typeface="微软雅黑" panose="020B0503020204020204" pitchFamily="34" charset="-122"/>
              </a:rPr>
              <a:t>2014</a:t>
            </a:r>
            <a:r>
              <a:rPr kumimoji="0" lang="zh-CN" altLang="en-US" sz="1800" b="1" dirty="0">
                <a:latin typeface="微软雅黑" panose="020B0503020204020204" pitchFamily="34" charset="-122"/>
                <a:ea typeface="微软雅黑" panose="020B0503020204020204" pitchFamily="34" charset="-122"/>
              </a:rPr>
              <a:t>年成立，位于北京市大兴区国家新媒体基地</a:t>
            </a:r>
            <a:endParaRPr kumimoji="0" lang="en-US" altLang="zh-CN" sz="1800" b="1" dirty="0">
              <a:latin typeface="微软雅黑" panose="020B0503020204020204" pitchFamily="34" charset="-122"/>
              <a:ea typeface="微软雅黑" panose="020B0503020204020204" pitchFamily="34" charset="-122"/>
            </a:endParaRPr>
          </a:p>
        </p:txBody>
      </p:sp>
      <p:cxnSp>
        <p:nvCxnSpPr>
          <p:cNvPr id="38" name="Straight Connector 44"/>
          <p:cNvCxnSpPr/>
          <p:nvPr/>
        </p:nvCxnSpPr>
        <p:spPr>
          <a:xfrm flipV="1">
            <a:off x="2022477" y="3356119"/>
            <a:ext cx="3835387" cy="13299"/>
          </a:xfrm>
          <a:prstGeom prst="line">
            <a:avLst/>
          </a:prstGeom>
          <a:ln w="127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Oval 50"/>
          <p:cNvSpPr/>
          <p:nvPr/>
        </p:nvSpPr>
        <p:spPr>
          <a:xfrm>
            <a:off x="1138237" y="2897930"/>
            <a:ext cx="950912" cy="94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800" b="1">
              <a:solidFill>
                <a:srgbClr val="FFFFFF"/>
              </a:solidFill>
              <a:latin typeface="Open Sans" charset="0"/>
              <a:ea typeface="宋体" charset="0"/>
            </a:endParaRPr>
          </a:p>
        </p:txBody>
      </p:sp>
      <p:sp>
        <p:nvSpPr>
          <p:cNvPr id="40" name="TextBox 52"/>
          <p:cNvSpPr txBox="1">
            <a:spLocks noChangeArrowheads="1"/>
          </p:cNvSpPr>
          <p:nvPr/>
        </p:nvSpPr>
        <p:spPr bwMode="auto">
          <a:xfrm>
            <a:off x="2114555" y="2904312"/>
            <a:ext cx="111227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kumimoji="1"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kumimoji="0" lang="en-US" altLang="zh-CN" sz="2000" b="1" dirty="0">
                <a:solidFill>
                  <a:schemeClr val="accent1"/>
                </a:solidFill>
                <a:latin typeface="微软雅黑" panose="020B0503020204020204" pitchFamily="34" charset="-122"/>
                <a:ea typeface="微软雅黑" panose="020B0503020204020204" pitchFamily="34" charset="-122"/>
              </a:rPr>
              <a:t>4</a:t>
            </a:r>
            <a:r>
              <a:rPr kumimoji="0" lang="zh-CN" altLang="en-US" sz="2000" b="1" dirty="0">
                <a:solidFill>
                  <a:schemeClr val="accent1"/>
                </a:solidFill>
                <a:latin typeface="微软雅黑" panose="020B0503020204020204" pitchFamily="34" charset="-122"/>
                <a:ea typeface="微软雅黑" panose="020B0503020204020204" pitchFamily="34" charset="-122"/>
              </a:rPr>
              <a:t>亿美元</a:t>
            </a:r>
            <a:endParaRPr kumimoji="0" lang="en-US" altLang="zh-CN" sz="2000" b="1" dirty="0">
              <a:solidFill>
                <a:schemeClr val="accent1"/>
              </a:solidFill>
              <a:latin typeface="微软雅黑" panose="020B0503020204020204" pitchFamily="34" charset="-122"/>
              <a:ea typeface="微软雅黑" panose="020B0503020204020204" pitchFamily="34" charset="-122"/>
            </a:endParaRPr>
          </a:p>
        </p:txBody>
      </p:sp>
      <p:sp>
        <p:nvSpPr>
          <p:cNvPr id="41" name="Rectangle 53"/>
          <p:cNvSpPr>
            <a:spLocks noChangeArrowheads="1"/>
          </p:cNvSpPr>
          <p:nvPr/>
        </p:nvSpPr>
        <p:spPr bwMode="auto">
          <a:xfrm>
            <a:off x="2108201" y="3390049"/>
            <a:ext cx="32956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kumimoji="1"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9pPr>
          </a:lstStyle>
          <a:p>
            <a:pPr algn="just" eaLnBrk="1" hangingPunct="1">
              <a:lnSpc>
                <a:spcPct val="100000"/>
              </a:lnSpc>
              <a:spcBef>
                <a:spcPct val="0"/>
              </a:spcBef>
              <a:buFontTx/>
              <a:buNone/>
            </a:pPr>
            <a:r>
              <a:rPr kumimoji="0" lang="en-US" altLang="zh-CN" sz="1800" b="1" dirty="0">
                <a:latin typeface="微软雅黑" panose="020B0503020204020204" pitchFamily="34" charset="-122"/>
                <a:ea typeface="微软雅黑" panose="020B0503020204020204" pitchFamily="34" charset="-122"/>
              </a:rPr>
              <a:t>2015</a:t>
            </a:r>
            <a:r>
              <a:rPr kumimoji="0" lang="zh-CN" altLang="en-US" sz="1800" b="1" dirty="0">
                <a:latin typeface="微软雅黑" panose="020B0503020204020204" pitchFamily="34" charset="-122"/>
                <a:ea typeface="微软雅黑" panose="020B0503020204020204" pitchFamily="34" charset="-122"/>
              </a:rPr>
              <a:t>年平台试运营，小试牛刀，当年实现</a:t>
            </a:r>
            <a:r>
              <a:rPr kumimoji="0" lang="en-US" altLang="zh-CN" sz="1800" b="1" dirty="0">
                <a:latin typeface="微软雅黑" panose="020B0503020204020204" pitchFamily="34" charset="-122"/>
                <a:ea typeface="微软雅黑" panose="020B0503020204020204" pitchFamily="34" charset="-122"/>
              </a:rPr>
              <a:t>B2C</a:t>
            </a:r>
            <a:r>
              <a:rPr kumimoji="0" lang="zh-CN" altLang="en-US" sz="1800" b="1" dirty="0">
                <a:latin typeface="微软雅黑" panose="020B0503020204020204" pitchFamily="34" charset="-122"/>
                <a:ea typeface="微软雅黑" panose="020B0503020204020204" pitchFamily="34" charset="-122"/>
              </a:rPr>
              <a:t>出口额</a:t>
            </a:r>
            <a:r>
              <a:rPr kumimoji="0" lang="en-US" altLang="zh-CN" sz="1800" b="1" dirty="0">
                <a:latin typeface="微软雅黑" panose="020B0503020204020204" pitchFamily="34" charset="-122"/>
                <a:ea typeface="微软雅黑" panose="020B0503020204020204" pitchFamily="34" charset="-122"/>
              </a:rPr>
              <a:t>4</a:t>
            </a:r>
            <a:r>
              <a:rPr kumimoji="0" lang="zh-CN" altLang="en-US" sz="1800" b="1" dirty="0">
                <a:latin typeface="微软雅黑" panose="020B0503020204020204" pitchFamily="34" charset="-122"/>
                <a:ea typeface="微软雅黑" panose="020B0503020204020204" pitchFamily="34" charset="-122"/>
              </a:rPr>
              <a:t>亿美元</a:t>
            </a:r>
            <a:endParaRPr kumimoji="0" lang="en-US" altLang="zh-CN" sz="1800" b="1" dirty="0">
              <a:latin typeface="微软雅黑" panose="020B0503020204020204" pitchFamily="34" charset="-122"/>
              <a:ea typeface="微软雅黑" panose="020B0503020204020204" pitchFamily="34" charset="-122"/>
            </a:endParaRPr>
          </a:p>
        </p:txBody>
      </p:sp>
      <p:cxnSp>
        <p:nvCxnSpPr>
          <p:cNvPr id="42" name="Straight Connector 59"/>
          <p:cNvCxnSpPr/>
          <p:nvPr/>
        </p:nvCxnSpPr>
        <p:spPr>
          <a:xfrm>
            <a:off x="7370767" y="1720850"/>
            <a:ext cx="3714751" cy="0"/>
          </a:xfrm>
          <a:prstGeom prst="line">
            <a:avLst/>
          </a:prstGeom>
          <a:ln w="127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3" name="Oval 60"/>
          <p:cNvSpPr/>
          <p:nvPr/>
        </p:nvSpPr>
        <p:spPr>
          <a:xfrm>
            <a:off x="6486530" y="1249364"/>
            <a:ext cx="950913" cy="9493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800" b="1">
              <a:solidFill>
                <a:srgbClr val="FFFFFF"/>
              </a:solidFill>
              <a:latin typeface="Open Sans" charset="0"/>
              <a:ea typeface="宋体" charset="0"/>
            </a:endParaRPr>
          </a:p>
        </p:txBody>
      </p:sp>
      <p:sp>
        <p:nvSpPr>
          <p:cNvPr id="44" name="TextBox 62"/>
          <p:cNvSpPr txBox="1">
            <a:spLocks noChangeArrowheads="1"/>
          </p:cNvSpPr>
          <p:nvPr/>
        </p:nvSpPr>
        <p:spPr bwMode="auto">
          <a:xfrm>
            <a:off x="7454908" y="1251248"/>
            <a:ext cx="69762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kumimoji="1"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kumimoji="0" lang="zh-CN" altLang="en-US" sz="2000" b="1" dirty="0">
                <a:solidFill>
                  <a:schemeClr val="accent1"/>
                </a:solidFill>
                <a:latin typeface="微软雅黑" panose="020B0503020204020204" pitchFamily="34" charset="-122"/>
                <a:ea typeface="微软雅黑" panose="020B0503020204020204" pitchFamily="34" charset="-122"/>
              </a:rPr>
              <a:t>出口</a:t>
            </a:r>
            <a:endParaRPr kumimoji="0" lang="en-US" altLang="en-US" sz="2000" b="1" dirty="0">
              <a:solidFill>
                <a:schemeClr val="accent1"/>
              </a:solidFill>
              <a:latin typeface="微软雅黑" panose="020B0503020204020204" pitchFamily="34" charset="-122"/>
              <a:ea typeface="微软雅黑" panose="020B0503020204020204" pitchFamily="34" charset="-122"/>
            </a:endParaRPr>
          </a:p>
        </p:txBody>
      </p:sp>
      <p:sp>
        <p:nvSpPr>
          <p:cNvPr id="45" name="Rectangle 63"/>
          <p:cNvSpPr>
            <a:spLocks noChangeArrowheads="1"/>
          </p:cNvSpPr>
          <p:nvPr/>
        </p:nvSpPr>
        <p:spPr bwMode="auto">
          <a:xfrm>
            <a:off x="7456494" y="1741492"/>
            <a:ext cx="358457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kumimoji="1"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9pPr>
          </a:lstStyle>
          <a:p>
            <a:pPr algn="just" eaLnBrk="1" hangingPunct="1">
              <a:lnSpc>
                <a:spcPct val="100000"/>
              </a:lnSpc>
              <a:spcBef>
                <a:spcPct val="0"/>
              </a:spcBef>
              <a:buFontTx/>
              <a:buNone/>
            </a:pPr>
            <a:r>
              <a:rPr kumimoji="0" lang="zh-CN" altLang="en-US" sz="1800" b="1" dirty="0">
                <a:latin typeface="微软雅黑" panose="020B0503020204020204" pitchFamily="34" charset="-122"/>
                <a:ea typeface="微软雅黑" panose="020B0503020204020204" pitchFamily="34" charset="-122"/>
              </a:rPr>
              <a:t>为中国企业产品出口提供有效的综合解决方案</a:t>
            </a:r>
            <a:endParaRPr kumimoji="0" lang="en-US" altLang="en-US" sz="1800" b="1" dirty="0">
              <a:latin typeface="微软雅黑" panose="020B0503020204020204" pitchFamily="34" charset="-122"/>
              <a:ea typeface="微软雅黑" panose="020B0503020204020204" pitchFamily="34" charset="-122"/>
            </a:endParaRPr>
          </a:p>
        </p:txBody>
      </p:sp>
      <p:cxnSp>
        <p:nvCxnSpPr>
          <p:cNvPr id="46" name="Straight Connector 64"/>
          <p:cNvCxnSpPr/>
          <p:nvPr/>
        </p:nvCxnSpPr>
        <p:spPr>
          <a:xfrm>
            <a:off x="7392994" y="3347185"/>
            <a:ext cx="3736975" cy="0"/>
          </a:xfrm>
          <a:prstGeom prst="line">
            <a:avLst/>
          </a:prstGeom>
          <a:ln w="127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Oval 65"/>
          <p:cNvSpPr/>
          <p:nvPr/>
        </p:nvSpPr>
        <p:spPr>
          <a:xfrm>
            <a:off x="6508756" y="2875705"/>
            <a:ext cx="950913" cy="94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800" b="1">
              <a:solidFill>
                <a:srgbClr val="FFFFFF"/>
              </a:solidFill>
              <a:latin typeface="Open Sans" charset="0"/>
              <a:ea typeface="宋体" charset="0"/>
            </a:endParaRPr>
          </a:p>
        </p:txBody>
      </p:sp>
      <p:sp>
        <p:nvSpPr>
          <p:cNvPr id="48" name="TextBox 67"/>
          <p:cNvSpPr txBox="1">
            <a:spLocks noChangeArrowheads="1"/>
          </p:cNvSpPr>
          <p:nvPr/>
        </p:nvSpPr>
        <p:spPr bwMode="auto">
          <a:xfrm>
            <a:off x="7490090" y="2911178"/>
            <a:ext cx="201850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kumimoji="1"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kumimoji="0" lang="en-US" altLang="zh-CN" sz="2000" b="1" dirty="0" smtClean="0">
                <a:solidFill>
                  <a:schemeClr val="accent1"/>
                </a:solidFill>
                <a:latin typeface="微软雅黑" panose="020B0503020204020204" pitchFamily="34" charset="-122"/>
                <a:ea typeface="微软雅黑" panose="020B0503020204020204" pitchFamily="34" charset="-122"/>
              </a:rPr>
              <a:t>320-350</a:t>
            </a:r>
            <a:r>
              <a:rPr kumimoji="0" lang="zh-CN" altLang="en-US" sz="2000" b="1" dirty="0" smtClean="0">
                <a:solidFill>
                  <a:schemeClr val="accent1"/>
                </a:solidFill>
                <a:latin typeface="微软雅黑" panose="020B0503020204020204" pitchFamily="34" charset="-122"/>
                <a:ea typeface="微软雅黑" panose="020B0503020204020204" pitchFamily="34" charset="-122"/>
              </a:rPr>
              <a:t>亿</a:t>
            </a:r>
            <a:r>
              <a:rPr kumimoji="0" lang="zh-CN" altLang="en-US" sz="2000" b="1" dirty="0">
                <a:solidFill>
                  <a:schemeClr val="accent1"/>
                </a:solidFill>
                <a:latin typeface="微软雅黑" panose="020B0503020204020204" pitchFamily="34" charset="-122"/>
                <a:ea typeface="微软雅黑" panose="020B0503020204020204" pitchFamily="34" charset="-122"/>
              </a:rPr>
              <a:t>美元</a:t>
            </a:r>
            <a:endParaRPr kumimoji="0" lang="en-US" altLang="zh-CN" sz="2000" b="1" dirty="0">
              <a:solidFill>
                <a:schemeClr val="accent1"/>
              </a:solidFill>
              <a:latin typeface="微软雅黑" panose="020B0503020204020204" pitchFamily="34" charset="-122"/>
              <a:ea typeface="微软雅黑" panose="020B0503020204020204" pitchFamily="34" charset="-122"/>
            </a:endParaRPr>
          </a:p>
        </p:txBody>
      </p:sp>
      <p:sp>
        <p:nvSpPr>
          <p:cNvPr id="49" name="Rectangle 68"/>
          <p:cNvSpPr>
            <a:spLocks noChangeArrowheads="1"/>
          </p:cNvSpPr>
          <p:nvPr/>
        </p:nvSpPr>
        <p:spPr bwMode="auto">
          <a:xfrm>
            <a:off x="7478713" y="3367822"/>
            <a:ext cx="36068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kumimoji="1"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9pPr>
          </a:lstStyle>
          <a:p>
            <a:pPr algn="just" eaLnBrk="1" hangingPunct="1">
              <a:lnSpc>
                <a:spcPct val="100000"/>
              </a:lnSpc>
              <a:spcBef>
                <a:spcPct val="0"/>
              </a:spcBef>
              <a:buFontTx/>
              <a:buNone/>
            </a:pPr>
            <a:r>
              <a:rPr kumimoji="0" lang="en-US" altLang="zh-CN" sz="1800" b="1" dirty="0">
                <a:latin typeface="微软雅黑" panose="020B0503020204020204" pitchFamily="34" charset="-122"/>
                <a:ea typeface="微软雅黑" panose="020B0503020204020204" pitchFamily="34" charset="-122"/>
              </a:rPr>
              <a:t>2016</a:t>
            </a:r>
            <a:r>
              <a:rPr kumimoji="0" lang="zh-CN" altLang="en-US" sz="1800" b="1" dirty="0">
                <a:latin typeface="微软雅黑" panose="020B0503020204020204" pitchFamily="34" charset="-122"/>
                <a:ea typeface="微软雅黑" panose="020B0503020204020204" pitchFamily="34" charset="-122"/>
              </a:rPr>
              <a:t>年</a:t>
            </a:r>
            <a:r>
              <a:rPr kumimoji="0" lang="zh-CN" altLang="en-US" sz="1800" b="1" dirty="0" smtClean="0">
                <a:latin typeface="微软雅黑" panose="020B0503020204020204" pitchFamily="34" charset="-122"/>
                <a:ea typeface="微软雅黑" panose="020B0503020204020204" pitchFamily="34" charset="-122"/>
              </a:rPr>
              <a:t>启动</a:t>
            </a:r>
            <a:r>
              <a:rPr kumimoji="0" lang="en-US" altLang="zh-CN" sz="1800" b="1" dirty="0" smtClean="0">
                <a:latin typeface="微软雅黑" panose="020B0503020204020204" pitchFamily="34" charset="-122"/>
                <a:ea typeface="微软雅黑" panose="020B0503020204020204" pitchFamily="34" charset="-122"/>
              </a:rPr>
              <a:t>B2B</a:t>
            </a:r>
            <a:r>
              <a:rPr kumimoji="0" lang="zh-CN" altLang="en-US" sz="1800" b="1" dirty="0">
                <a:latin typeface="微软雅黑" panose="020B0503020204020204" pitchFamily="34" charset="-122"/>
                <a:ea typeface="微软雅黑" panose="020B0503020204020204" pitchFamily="34" charset="-122"/>
              </a:rPr>
              <a:t>直通车，</a:t>
            </a:r>
            <a:r>
              <a:rPr kumimoji="0" lang="zh-CN" altLang="en-US" sz="1800" b="1" dirty="0" smtClean="0">
                <a:latin typeface="微软雅黑" panose="020B0503020204020204" pitchFamily="34" charset="-122"/>
                <a:ea typeface="微软雅黑" panose="020B0503020204020204" pitchFamily="34" charset="-122"/>
              </a:rPr>
              <a:t>新增在华</a:t>
            </a:r>
            <a:r>
              <a:rPr kumimoji="0" lang="zh-CN" altLang="en-US" sz="1800" b="1" dirty="0">
                <a:latin typeface="微软雅黑" panose="020B0503020204020204" pitchFamily="34" charset="-122"/>
                <a:ea typeface="微软雅黑" panose="020B0503020204020204" pitchFamily="34" charset="-122"/>
              </a:rPr>
              <a:t>采购订单</a:t>
            </a:r>
            <a:r>
              <a:rPr kumimoji="0" lang="en-US" altLang="zh-CN" sz="1800" b="1" dirty="0" smtClean="0">
                <a:latin typeface="微软雅黑" panose="020B0503020204020204" pitchFamily="34" charset="-122"/>
                <a:ea typeface="微软雅黑" panose="020B0503020204020204" pitchFamily="34" charset="-122"/>
              </a:rPr>
              <a:t>320-350</a:t>
            </a:r>
            <a:r>
              <a:rPr kumimoji="0" lang="zh-CN" altLang="en-US" sz="1800" b="1" dirty="0" smtClean="0">
                <a:latin typeface="微软雅黑" panose="020B0503020204020204" pitchFamily="34" charset="-122"/>
                <a:ea typeface="微软雅黑" panose="020B0503020204020204" pitchFamily="34" charset="-122"/>
              </a:rPr>
              <a:t>亿</a:t>
            </a:r>
            <a:r>
              <a:rPr kumimoji="0" lang="zh-CN" altLang="en-US" sz="1800" b="1" dirty="0">
                <a:latin typeface="微软雅黑" panose="020B0503020204020204" pitchFamily="34" charset="-122"/>
                <a:ea typeface="微软雅黑" panose="020B0503020204020204" pitchFamily="34" charset="-122"/>
              </a:rPr>
              <a:t>美元</a:t>
            </a:r>
            <a:endParaRPr kumimoji="0" lang="en-US" altLang="zh-CN" sz="1800" b="1" dirty="0">
              <a:latin typeface="微软雅黑" panose="020B0503020204020204" pitchFamily="34" charset="-122"/>
              <a:ea typeface="微软雅黑" panose="020B0503020204020204" pitchFamily="34" charset="-122"/>
            </a:endParaRPr>
          </a:p>
        </p:txBody>
      </p:sp>
      <p:cxnSp>
        <p:nvCxnSpPr>
          <p:cNvPr id="50" name="Straight Connector 69"/>
          <p:cNvCxnSpPr/>
          <p:nvPr/>
        </p:nvCxnSpPr>
        <p:spPr>
          <a:xfrm flipV="1">
            <a:off x="2019301" y="4962906"/>
            <a:ext cx="3838563" cy="4311"/>
          </a:xfrm>
          <a:prstGeom prst="line">
            <a:avLst/>
          </a:prstGeom>
          <a:ln w="127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Oval 70"/>
          <p:cNvSpPr/>
          <p:nvPr/>
        </p:nvSpPr>
        <p:spPr>
          <a:xfrm>
            <a:off x="1135064" y="4495729"/>
            <a:ext cx="949325" cy="9493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800" b="1">
              <a:solidFill>
                <a:srgbClr val="FFFFFF"/>
              </a:solidFill>
              <a:latin typeface="Open Sans" charset="0"/>
              <a:ea typeface="宋体" charset="0"/>
            </a:endParaRPr>
          </a:p>
        </p:txBody>
      </p:sp>
      <p:sp>
        <p:nvSpPr>
          <p:cNvPr id="52" name="TextBox 72"/>
          <p:cNvSpPr txBox="1">
            <a:spLocks noChangeArrowheads="1"/>
          </p:cNvSpPr>
          <p:nvPr/>
        </p:nvSpPr>
        <p:spPr bwMode="auto">
          <a:xfrm>
            <a:off x="2103438" y="4505028"/>
            <a:ext cx="146706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kumimoji="1"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kumimoji="0" lang="zh-CN" altLang="en-US" sz="2000" b="1" dirty="0">
                <a:solidFill>
                  <a:schemeClr val="accent1"/>
                </a:solidFill>
                <a:latin typeface="微软雅黑" panose="020B0503020204020204" pitchFamily="34" charset="-122"/>
                <a:ea typeface="微软雅黑" panose="020B0503020204020204" pitchFamily="34" charset="-122"/>
              </a:rPr>
              <a:t>平台创新性</a:t>
            </a:r>
            <a:endParaRPr kumimoji="0" lang="en-US" altLang="zh-CN" sz="2000" b="1" dirty="0">
              <a:solidFill>
                <a:schemeClr val="accent1"/>
              </a:solidFill>
              <a:latin typeface="微软雅黑" panose="020B0503020204020204" pitchFamily="34" charset="-122"/>
              <a:ea typeface="微软雅黑" panose="020B0503020204020204" pitchFamily="34" charset="-122"/>
            </a:endParaRPr>
          </a:p>
        </p:txBody>
      </p:sp>
      <p:sp>
        <p:nvSpPr>
          <p:cNvPr id="53" name="Upload Icon"/>
          <p:cNvSpPr>
            <a:spLocks noChangeAspect="1" noEditPoints="1"/>
          </p:cNvSpPr>
          <p:nvPr/>
        </p:nvSpPr>
        <p:spPr bwMode="auto">
          <a:xfrm>
            <a:off x="1498600" y="3185260"/>
            <a:ext cx="228600" cy="373062"/>
          </a:xfrm>
          <a:custGeom>
            <a:avLst/>
            <a:gdLst>
              <a:gd name="T0" fmla="*/ 0 w 452"/>
              <a:gd name="T1" fmla="*/ 85 h 734"/>
              <a:gd name="T2" fmla="*/ 452 w 452"/>
              <a:gd name="T3" fmla="*/ 85 h 734"/>
              <a:gd name="T4" fmla="*/ 452 w 452"/>
              <a:gd name="T5" fmla="*/ 0 h 734"/>
              <a:gd name="T6" fmla="*/ 0 w 452"/>
              <a:gd name="T7" fmla="*/ 0 h 734"/>
              <a:gd name="T8" fmla="*/ 0 w 452"/>
              <a:gd name="T9" fmla="*/ 85 h 734"/>
              <a:gd name="T10" fmla="*/ 170 w 452"/>
              <a:gd name="T11" fmla="*/ 734 h 734"/>
              <a:gd name="T12" fmla="*/ 282 w 452"/>
              <a:gd name="T13" fmla="*/ 734 h 734"/>
              <a:gd name="T14" fmla="*/ 282 w 452"/>
              <a:gd name="T15" fmla="*/ 367 h 734"/>
              <a:gd name="T16" fmla="*/ 424 w 452"/>
              <a:gd name="T17" fmla="*/ 536 h 734"/>
              <a:gd name="T18" fmla="*/ 424 w 452"/>
              <a:gd name="T19" fmla="*/ 367 h 734"/>
              <a:gd name="T20" fmla="*/ 226 w 452"/>
              <a:gd name="T21" fmla="*/ 141 h 734"/>
              <a:gd name="T22" fmla="*/ 28 w 452"/>
              <a:gd name="T23" fmla="*/ 367 h 734"/>
              <a:gd name="T24" fmla="*/ 28 w 452"/>
              <a:gd name="T25" fmla="*/ 536 h 734"/>
              <a:gd name="T26" fmla="*/ 170 w 452"/>
              <a:gd name="T27" fmla="*/ 367 h 734"/>
              <a:gd name="T28" fmla="*/ 170 w 452"/>
              <a:gd name="T29" fmla="*/ 734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2" h="734">
                <a:moveTo>
                  <a:pt x="0" y="85"/>
                </a:moveTo>
                <a:lnTo>
                  <a:pt x="452" y="85"/>
                </a:lnTo>
                <a:lnTo>
                  <a:pt x="452" y="0"/>
                </a:lnTo>
                <a:lnTo>
                  <a:pt x="0" y="0"/>
                </a:lnTo>
                <a:lnTo>
                  <a:pt x="0" y="85"/>
                </a:lnTo>
                <a:close/>
                <a:moveTo>
                  <a:pt x="170" y="734"/>
                </a:moveTo>
                <a:lnTo>
                  <a:pt x="282" y="734"/>
                </a:lnTo>
                <a:lnTo>
                  <a:pt x="282" y="367"/>
                </a:lnTo>
                <a:lnTo>
                  <a:pt x="424" y="536"/>
                </a:lnTo>
                <a:lnTo>
                  <a:pt x="424" y="367"/>
                </a:lnTo>
                <a:lnTo>
                  <a:pt x="226" y="141"/>
                </a:lnTo>
                <a:lnTo>
                  <a:pt x="28" y="367"/>
                </a:lnTo>
                <a:lnTo>
                  <a:pt x="28" y="536"/>
                </a:lnTo>
                <a:lnTo>
                  <a:pt x="170" y="367"/>
                </a:lnTo>
                <a:lnTo>
                  <a:pt x="170" y="734"/>
                </a:lnTo>
                <a:close/>
              </a:path>
            </a:pathLst>
          </a:custGeom>
          <a:solidFill>
            <a:schemeClr val="bg1">
              <a:lumMod val="95000"/>
            </a:schemeClr>
          </a:solidFill>
          <a:ln w="0">
            <a:noFill/>
            <a:prstDash val="solid"/>
            <a:round/>
            <a:headEnd/>
            <a:tailEnd/>
          </a:ln>
        </p:spPr>
        <p:txBody>
          <a:bodyPr/>
          <a:lstStyle/>
          <a:p>
            <a:pPr algn="ctr" eaLnBrk="1" fontAlgn="auto" hangingPunct="1">
              <a:spcBef>
                <a:spcPts val="0"/>
              </a:spcBef>
              <a:spcAft>
                <a:spcPts val="0"/>
              </a:spcAft>
              <a:defRPr/>
            </a:pPr>
            <a:endParaRPr lang="en-US" sz="900">
              <a:latin typeface="+mn-lt"/>
              <a:ea typeface="+mn-ea"/>
            </a:endParaRPr>
          </a:p>
        </p:txBody>
      </p:sp>
      <p:sp>
        <p:nvSpPr>
          <p:cNvPr id="54" name="Print Icon"/>
          <p:cNvSpPr>
            <a:spLocks noChangeAspect="1" noEditPoints="1"/>
          </p:cNvSpPr>
          <p:nvPr/>
        </p:nvSpPr>
        <p:spPr bwMode="auto">
          <a:xfrm>
            <a:off x="6845305" y="3197960"/>
            <a:ext cx="311151" cy="296862"/>
          </a:xfrm>
          <a:custGeom>
            <a:avLst/>
            <a:gdLst>
              <a:gd name="T0" fmla="*/ 169 w 790"/>
              <a:gd name="T1" fmla="*/ 170 h 762"/>
              <a:gd name="T2" fmla="*/ 169 w 790"/>
              <a:gd name="T3" fmla="*/ 0 h 762"/>
              <a:gd name="T4" fmla="*/ 621 w 790"/>
              <a:gd name="T5" fmla="*/ 0 h 762"/>
              <a:gd name="T6" fmla="*/ 621 w 790"/>
              <a:gd name="T7" fmla="*/ 170 h 762"/>
              <a:gd name="T8" fmla="*/ 564 w 790"/>
              <a:gd name="T9" fmla="*/ 170 h 762"/>
              <a:gd name="T10" fmla="*/ 564 w 790"/>
              <a:gd name="T11" fmla="*/ 57 h 762"/>
              <a:gd name="T12" fmla="*/ 226 w 790"/>
              <a:gd name="T13" fmla="*/ 57 h 762"/>
              <a:gd name="T14" fmla="*/ 226 w 790"/>
              <a:gd name="T15" fmla="*/ 170 h 762"/>
              <a:gd name="T16" fmla="*/ 169 w 790"/>
              <a:gd name="T17" fmla="*/ 170 h 762"/>
              <a:gd name="T18" fmla="*/ 0 w 790"/>
              <a:gd name="T19" fmla="*/ 198 h 762"/>
              <a:gd name="T20" fmla="*/ 790 w 790"/>
              <a:gd name="T21" fmla="*/ 198 h 762"/>
              <a:gd name="T22" fmla="*/ 790 w 790"/>
              <a:gd name="T23" fmla="*/ 593 h 762"/>
              <a:gd name="T24" fmla="*/ 621 w 790"/>
              <a:gd name="T25" fmla="*/ 593 h 762"/>
              <a:gd name="T26" fmla="*/ 621 w 790"/>
              <a:gd name="T27" fmla="*/ 762 h 762"/>
              <a:gd name="T28" fmla="*/ 169 w 790"/>
              <a:gd name="T29" fmla="*/ 762 h 762"/>
              <a:gd name="T30" fmla="*/ 169 w 790"/>
              <a:gd name="T31" fmla="*/ 593 h 762"/>
              <a:gd name="T32" fmla="*/ 0 w 790"/>
              <a:gd name="T33" fmla="*/ 593 h 762"/>
              <a:gd name="T34" fmla="*/ 0 w 790"/>
              <a:gd name="T35" fmla="*/ 198 h 762"/>
              <a:gd name="T36" fmla="*/ 705 w 790"/>
              <a:gd name="T37" fmla="*/ 508 h 762"/>
              <a:gd name="T38" fmla="*/ 705 w 790"/>
              <a:gd name="T39" fmla="*/ 282 h 762"/>
              <a:gd name="T40" fmla="*/ 85 w 790"/>
              <a:gd name="T41" fmla="*/ 282 h 762"/>
              <a:gd name="T42" fmla="*/ 85 w 790"/>
              <a:gd name="T43" fmla="*/ 508 h 762"/>
              <a:gd name="T44" fmla="*/ 705 w 790"/>
              <a:gd name="T45" fmla="*/ 508 h 762"/>
              <a:gd name="T46" fmla="*/ 169 w 790"/>
              <a:gd name="T47" fmla="*/ 480 h 762"/>
              <a:gd name="T48" fmla="*/ 169 w 790"/>
              <a:gd name="T49" fmla="*/ 395 h 762"/>
              <a:gd name="T50" fmla="*/ 621 w 790"/>
              <a:gd name="T51" fmla="*/ 395 h 762"/>
              <a:gd name="T52" fmla="*/ 621 w 790"/>
              <a:gd name="T53" fmla="*/ 480 h 762"/>
              <a:gd name="T54" fmla="*/ 169 w 790"/>
              <a:gd name="T55" fmla="*/ 4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0" h="762">
                <a:moveTo>
                  <a:pt x="169" y="170"/>
                </a:moveTo>
                <a:lnTo>
                  <a:pt x="169" y="0"/>
                </a:lnTo>
                <a:lnTo>
                  <a:pt x="621" y="0"/>
                </a:lnTo>
                <a:lnTo>
                  <a:pt x="621" y="170"/>
                </a:lnTo>
                <a:lnTo>
                  <a:pt x="564" y="170"/>
                </a:lnTo>
                <a:lnTo>
                  <a:pt x="564" y="57"/>
                </a:lnTo>
                <a:lnTo>
                  <a:pt x="226" y="57"/>
                </a:lnTo>
                <a:lnTo>
                  <a:pt x="226" y="170"/>
                </a:lnTo>
                <a:lnTo>
                  <a:pt x="169" y="170"/>
                </a:lnTo>
                <a:close/>
                <a:moveTo>
                  <a:pt x="0" y="198"/>
                </a:moveTo>
                <a:lnTo>
                  <a:pt x="790" y="198"/>
                </a:lnTo>
                <a:lnTo>
                  <a:pt x="790" y="593"/>
                </a:lnTo>
                <a:lnTo>
                  <a:pt x="621" y="593"/>
                </a:lnTo>
                <a:lnTo>
                  <a:pt x="621" y="762"/>
                </a:lnTo>
                <a:lnTo>
                  <a:pt x="169" y="762"/>
                </a:lnTo>
                <a:lnTo>
                  <a:pt x="169" y="593"/>
                </a:lnTo>
                <a:lnTo>
                  <a:pt x="0" y="593"/>
                </a:lnTo>
                <a:lnTo>
                  <a:pt x="0" y="198"/>
                </a:lnTo>
                <a:close/>
                <a:moveTo>
                  <a:pt x="705" y="508"/>
                </a:moveTo>
                <a:lnTo>
                  <a:pt x="705" y="282"/>
                </a:lnTo>
                <a:lnTo>
                  <a:pt x="85" y="282"/>
                </a:lnTo>
                <a:lnTo>
                  <a:pt x="85" y="508"/>
                </a:lnTo>
                <a:lnTo>
                  <a:pt x="705" y="508"/>
                </a:lnTo>
                <a:close/>
                <a:moveTo>
                  <a:pt x="169" y="480"/>
                </a:moveTo>
                <a:lnTo>
                  <a:pt x="169" y="395"/>
                </a:lnTo>
                <a:lnTo>
                  <a:pt x="621" y="395"/>
                </a:lnTo>
                <a:lnTo>
                  <a:pt x="621" y="480"/>
                </a:lnTo>
                <a:lnTo>
                  <a:pt x="169" y="480"/>
                </a:lnTo>
                <a:close/>
              </a:path>
            </a:pathLst>
          </a:custGeom>
          <a:solidFill>
            <a:schemeClr val="bg1">
              <a:lumMod val="95000"/>
            </a:schemeClr>
          </a:solidFill>
          <a:ln w="0">
            <a:noFill/>
            <a:prstDash val="solid"/>
            <a:round/>
            <a:headEnd/>
            <a:tailEnd/>
          </a:ln>
        </p:spPr>
        <p:txBody>
          <a:bodyPr/>
          <a:lstStyle/>
          <a:p>
            <a:pPr algn="ctr" eaLnBrk="1" fontAlgn="auto" hangingPunct="1">
              <a:spcBef>
                <a:spcPts val="0"/>
              </a:spcBef>
              <a:spcAft>
                <a:spcPts val="0"/>
              </a:spcAft>
              <a:defRPr/>
            </a:pPr>
            <a:endParaRPr lang="en-US" sz="900">
              <a:latin typeface="+mn-lt"/>
              <a:ea typeface="+mn-ea"/>
            </a:endParaRPr>
          </a:p>
        </p:txBody>
      </p:sp>
      <p:sp>
        <p:nvSpPr>
          <p:cNvPr id="55" name="Link Icon"/>
          <p:cNvSpPr>
            <a:spLocks noChangeAspect="1" noEditPoints="1"/>
          </p:cNvSpPr>
          <p:nvPr/>
        </p:nvSpPr>
        <p:spPr bwMode="auto">
          <a:xfrm>
            <a:off x="1419225" y="4821167"/>
            <a:ext cx="381000" cy="300037"/>
          </a:xfrm>
          <a:custGeom>
            <a:avLst/>
            <a:gdLst>
              <a:gd name="T0" fmla="*/ 87 w 692"/>
              <a:gd name="T1" fmla="*/ 390 h 547"/>
              <a:gd name="T2" fmla="*/ 116 w 692"/>
              <a:gd name="T3" fmla="*/ 439 h 547"/>
              <a:gd name="T4" fmla="*/ 193 w 692"/>
              <a:gd name="T5" fmla="*/ 460 h 547"/>
              <a:gd name="T6" fmla="*/ 266 w 692"/>
              <a:gd name="T7" fmla="*/ 417 h 547"/>
              <a:gd name="T8" fmla="*/ 290 w 692"/>
              <a:gd name="T9" fmla="*/ 403 h 547"/>
              <a:gd name="T10" fmla="*/ 339 w 692"/>
              <a:gd name="T11" fmla="*/ 375 h 547"/>
              <a:gd name="T12" fmla="*/ 353 w 692"/>
              <a:gd name="T13" fmla="*/ 400 h 547"/>
              <a:gd name="T14" fmla="*/ 333 w 692"/>
              <a:gd name="T15" fmla="*/ 477 h 547"/>
              <a:gd name="T16" fmla="*/ 211 w 692"/>
              <a:gd name="T17" fmla="*/ 547 h 547"/>
              <a:gd name="T18" fmla="*/ 56 w 692"/>
              <a:gd name="T19" fmla="*/ 506 h 547"/>
              <a:gd name="T20" fmla="*/ 0 w 692"/>
              <a:gd name="T21" fmla="*/ 408 h 547"/>
              <a:gd name="T22" fmla="*/ 41 w 692"/>
              <a:gd name="T23" fmla="*/ 254 h 547"/>
              <a:gd name="T24" fmla="*/ 163 w 692"/>
              <a:gd name="T25" fmla="*/ 183 h 547"/>
              <a:gd name="T26" fmla="*/ 240 w 692"/>
              <a:gd name="T27" fmla="*/ 204 h 547"/>
              <a:gd name="T28" fmla="*/ 255 w 692"/>
              <a:gd name="T29" fmla="*/ 228 h 547"/>
              <a:gd name="T30" fmla="*/ 206 w 692"/>
              <a:gd name="T31" fmla="*/ 257 h 547"/>
              <a:gd name="T32" fmla="*/ 181 w 692"/>
              <a:gd name="T33" fmla="*/ 271 h 547"/>
              <a:gd name="T34" fmla="*/ 108 w 692"/>
              <a:gd name="T35" fmla="*/ 313 h 547"/>
              <a:gd name="T36" fmla="*/ 87 w 692"/>
              <a:gd name="T37" fmla="*/ 390 h 547"/>
              <a:gd name="T38" fmla="*/ 359 w 692"/>
              <a:gd name="T39" fmla="*/ 70 h 547"/>
              <a:gd name="T40" fmla="*/ 481 w 692"/>
              <a:gd name="T41" fmla="*/ 0 h 547"/>
              <a:gd name="T42" fmla="*/ 635 w 692"/>
              <a:gd name="T43" fmla="*/ 41 h 547"/>
              <a:gd name="T44" fmla="*/ 692 w 692"/>
              <a:gd name="T45" fmla="*/ 139 h 547"/>
              <a:gd name="T46" fmla="*/ 650 w 692"/>
              <a:gd name="T47" fmla="*/ 293 h 547"/>
              <a:gd name="T48" fmla="*/ 528 w 692"/>
              <a:gd name="T49" fmla="*/ 364 h 547"/>
              <a:gd name="T50" fmla="*/ 451 w 692"/>
              <a:gd name="T51" fmla="*/ 343 h 547"/>
              <a:gd name="T52" fmla="*/ 437 w 692"/>
              <a:gd name="T53" fmla="*/ 319 h 547"/>
              <a:gd name="T54" fmla="*/ 486 w 692"/>
              <a:gd name="T55" fmla="*/ 290 h 547"/>
              <a:gd name="T56" fmla="*/ 510 w 692"/>
              <a:gd name="T57" fmla="*/ 276 h 547"/>
              <a:gd name="T58" fmla="*/ 584 w 692"/>
              <a:gd name="T59" fmla="*/ 234 h 547"/>
              <a:gd name="T60" fmla="*/ 604 w 692"/>
              <a:gd name="T61" fmla="*/ 157 h 547"/>
              <a:gd name="T62" fmla="*/ 576 w 692"/>
              <a:gd name="T63" fmla="*/ 108 h 547"/>
              <a:gd name="T64" fmla="*/ 499 w 692"/>
              <a:gd name="T65" fmla="*/ 87 h 547"/>
              <a:gd name="T66" fmla="*/ 426 w 692"/>
              <a:gd name="T67" fmla="*/ 130 h 547"/>
              <a:gd name="T68" fmla="*/ 401 w 692"/>
              <a:gd name="T69" fmla="*/ 144 h 547"/>
              <a:gd name="T70" fmla="*/ 352 w 692"/>
              <a:gd name="T71" fmla="*/ 172 h 547"/>
              <a:gd name="T72" fmla="*/ 338 w 692"/>
              <a:gd name="T73" fmla="*/ 148 h 547"/>
              <a:gd name="T74" fmla="*/ 359 w 692"/>
              <a:gd name="T75" fmla="*/ 70 h 547"/>
              <a:gd name="T76" fmla="*/ 273 w 692"/>
              <a:gd name="T77" fmla="*/ 373 h 547"/>
              <a:gd name="T78" fmla="*/ 234 w 692"/>
              <a:gd name="T79" fmla="*/ 362 h 547"/>
              <a:gd name="T80" fmla="*/ 213 w 692"/>
              <a:gd name="T81" fmla="*/ 326 h 547"/>
              <a:gd name="T82" fmla="*/ 223 w 692"/>
              <a:gd name="T83" fmla="*/ 287 h 547"/>
              <a:gd name="T84" fmla="*/ 419 w 692"/>
              <a:gd name="T85" fmla="*/ 174 h 547"/>
              <a:gd name="T86" fmla="*/ 457 w 692"/>
              <a:gd name="T87" fmla="*/ 185 h 547"/>
              <a:gd name="T88" fmla="*/ 479 w 692"/>
              <a:gd name="T89" fmla="*/ 221 h 547"/>
              <a:gd name="T90" fmla="*/ 468 w 692"/>
              <a:gd name="T91" fmla="*/ 260 h 547"/>
              <a:gd name="T92" fmla="*/ 273 w 692"/>
              <a:gd name="T93" fmla="*/ 373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2" h="547">
                <a:moveTo>
                  <a:pt x="87" y="390"/>
                </a:moveTo>
                <a:lnTo>
                  <a:pt x="116" y="439"/>
                </a:lnTo>
                <a:lnTo>
                  <a:pt x="193" y="460"/>
                </a:lnTo>
                <a:lnTo>
                  <a:pt x="266" y="417"/>
                </a:lnTo>
                <a:lnTo>
                  <a:pt x="290" y="403"/>
                </a:lnTo>
                <a:lnTo>
                  <a:pt x="339" y="375"/>
                </a:lnTo>
                <a:lnTo>
                  <a:pt x="353" y="400"/>
                </a:lnTo>
                <a:lnTo>
                  <a:pt x="333" y="477"/>
                </a:lnTo>
                <a:lnTo>
                  <a:pt x="211" y="547"/>
                </a:lnTo>
                <a:lnTo>
                  <a:pt x="56" y="506"/>
                </a:lnTo>
                <a:lnTo>
                  <a:pt x="0" y="408"/>
                </a:lnTo>
                <a:lnTo>
                  <a:pt x="41" y="254"/>
                </a:lnTo>
                <a:lnTo>
                  <a:pt x="163" y="183"/>
                </a:lnTo>
                <a:lnTo>
                  <a:pt x="240" y="204"/>
                </a:lnTo>
                <a:lnTo>
                  <a:pt x="255" y="228"/>
                </a:lnTo>
                <a:lnTo>
                  <a:pt x="206" y="257"/>
                </a:lnTo>
                <a:lnTo>
                  <a:pt x="181" y="271"/>
                </a:lnTo>
                <a:lnTo>
                  <a:pt x="108" y="313"/>
                </a:lnTo>
                <a:lnTo>
                  <a:pt x="87" y="390"/>
                </a:lnTo>
                <a:close/>
                <a:moveTo>
                  <a:pt x="359" y="70"/>
                </a:moveTo>
                <a:lnTo>
                  <a:pt x="481" y="0"/>
                </a:lnTo>
                <a:lnTo>
                  <a:pt x="635" y="41"/>
                </a:lnTo>
                <a:lnTo>
                  <a:pt x="692" y="139"/>
                </a:lnTo>
                <a:lnTo>
                  <a:pt x="650" y="293"/>
                </a:lnTo>
                <a:lnTo>
                  <a:pt x="528" y="364"/>
                </a:lnTo>
                <a:lnTo>
                  <a:pt x="451" y="343"/>
                </a:lnTo>
                <a:lnTo>
                  <a:pt x="437" y="319"/>
                </a:lnTo>
                <a:lnTo>
                  <a:pt x="486" y="290"/>
                </a:lnTo>
                <a:lnTo>
                  <a:pt x="510" y="276"/>
                </a:lnTo>
                <a:lnTo>
                  <a:pt x="584" y="234"/>
                </a:lnTo>
                <a:lnTo>
                  <a:pt x="604" y="157"/>
                </a:lnTo>
                <a:lnTo>
                  <a:pt x="576" y="108"/>
                </a:lnTo>
                <a:lnTo>
                  <a:pt x="499" y="87"/>
                </a:lnTo>
                <a:lnTo>
                  <a:pt x="426" y="130"/>
                </a:lnTo>
                <a:lnTo>
                  <a:pt x="401" y="144"/>
                </a:lnTo>
                <a:lnTo>
                  <a:pt x="352" y="172"/>
                </a:lnTo>
                <a:lnTo>
                  <a:pt x="338" y="148"/>
                </a:lnTo>
                <a:lnTo>
                  <a:pt x="359" y="70"/>
                </a:lnTo>
                <a:close/>
                <a:moveTo>
                  <a:pt x="273" y="373"/>
                </a:moveTo>
                <a:lnTo>
                  <a:pt x="234" y="362"/>
                </a:lnTo>
                <a:lnTo>
                  <a:pt x="213" y="326"/>
                </a:lnTo>
                <a:lnTo>
                  <a:pt x="223" y="287"/>
                </a:lnTo>
                <a:lnTo>
                  <a:pt x="419" y="174"/>
                </a:lnTo>
                <a:lnTo>
                  <a:pt x="457" y="185"/>
                </a:lnTo>
                <a:lnTo>
                  <a:pt x="479" y="221"/>
                </a:lnTo>
                <a:lnTo>
                  <a:pt x="468" y="260"/>
                </a:lnTo>
                <a:lnTo>
                  <a:pt x="273" y="373"/>
                </a:lnTo>
                <a:close/>
              </a:path>
            </a:pathLst>
          </a:custGeom>
          <a:solidFill>
            <a:schemeClr val="bg1">
              <a:lumMod val="95000"/>
            </a:schemeClr>
          </a:solidFill>
          <a:ln w="0">
            <a:noFill/>
            <a:prstDash val="solid"/>
            <a:round/>
            <a:headEnd/>
            <a:tailEnd/>
          </a:ln>
        </p:spPr>
        <p:txBody>
          <a:bodyPr/>
          <a:lstStyle/>
          <a:p>
            <a:pPr algn="ctr" eaLnBrk="1" fontAlgn="auto" hangingPunct="1">
              <a:spcBef>
                <a:spcPts val="0"/>
              </a:spcBef>
              <a:spcAft>
                <a:spcPts val="0"/>
              </a:spcAft>
              <a:defRPr/>
            </a:pPr>
            <a:endParaRPr lang="en-US" sz="900" dirty="0">
              <a:latin typeface="+mn-lt"/>
              <a:ea typeface="+mn-ea"/>
            </a:endParaRPr>
          </a:p>
        </p:txBody>
      </p:sp>
      <p:sp>
        <p:nvSpPr>
          <p:cNvPr id="56" name="Pin Icon"/>
          <p:cNvSpPr>
            <a:spLocks noChangeAspect="1"/>
          </p:cNvSpPr>
          <p:nvPr/>
        </p:nvSpPr>
        <p:spPr bwMode="auto">
          <a:xfrm>
            <a:off x="6783388" y="1544639"/>
            <a:ext cx="355600" cy="358775"/>
          </a:xfrm>
          <a:custGeom>
            <a:avLst/>
            <a:gdLst>
              <a:gd name="T0" fmla="*/ 647 w 647"/>
              <a:gd name="T1" fmla="*/ 226 h 646"/>
              <a:gd name="T2" fmla="*/ 421 w 647"/>
              <a:gd name="T3" fmla="*/ 0 h 646"/>
              <a:gd name="T4" fmla="*/ 394 w 647"/>
              <a:gd name="T5" fmla="*/ 38 h 646"/>
              <a:gd name="T6" fmla="*/ 386 w 647"/>
              <a:gd name="T7" fmla="*/ 81 h 646"/>
              <a:gd name="T8" fmla="*/ 394 w 647"/>
              <a:gd name="T9" fmla="*/ 123 h 646"/>
              <a:gd name="T10" fmla="*/ 253 w 647"/>
              <a:gd name="T11" fmla="*/ 264 h 646"/>
              <a:gd name="T12" fmla="*/ 216 w 647"/>
              <a:gd name="T13" fmla="*/ 250 h 646"/>
              <a:gd name="T14" fmla="*/ 177 w 647"/>
              <a:gd name="T15" fmla="*/ 245 h 646"/>
              <a:gd name="T16" fmla="*/ 117 w 647"/>
              <a:gd name="T17" fmla="*/ 257 h 646"/>
              <a:gd name="T18" fmla="*/ 65 w 647"/>
              <a:gd name="T19" fmla="*/ 291 h 646"/>
              <a:gd name="T20" fmla="*/ 185 w 647"/>
              <a:gd name="T21" fmla="*/ 411 h 646"/>
              <a:gd name="T22" fmla="*/ 108 w 647"/>
              <a:gd name="T23" fmla="*/ 500 h 646"/>
              <a:gd name="T24" fmla="*/ 50 w 647"/>
              <a:gd name="T25" fmla="*/ 570 h 646"/>
              <a:gd name="T26" fmla="*/ 13 w 647"/>
              <a:gd name="T27" fmla="*/ 619 h 646"/>
              <a:gd name="T28" fmla="*/ 0 w 647"/>
              <a:gd name="T29" fmla="*/ 643 h 646"/>
              <a:gd name="T30" fmla="*/ 0 w 647"/>
              <a:gd name="T31" fmla="*/ 645 h 646"/>
              <a:gd name="T32" fmla="*/ 1 w 647"/>
              <a:gd name="T33" fmla="*/ 646 h 646"/>
              <a:gd name="T34" fmla="*/ 1 w 647"/>
              <a:gd name="T35" fmla="*/ 646 h 646"/>
              <a:gd name="T36" fmla="*/ 1 w 647"/>
              <a:gd name="T37" fmla="*/ 646 h 646"/>
              <a:gd name="T38" fmla="*/ 3 w 647"/>
              <a:gd name="T39" fmla="*/ 646 h 646"/>
              <a:gd name="T40" fmla="*/ 28 w 647"/>
              <a:gd name="T41" fmla="*/ 633 h 646"/>
              <a:gd name="T42" fmla="*/ 76 w 647"/>
              <a:gd name="T43" fmla="*/ 597 h 646"/>
              <a:gd name="T44" fmla="*/ 147 w 647"/>
              <a:gd name="T45" fmla="*/ 539 h 646"/>
              <a:gd name="T46" fmla="*/ 236 w 647"/>
              <a:gd name="T47" fmla="*/ 462 h 646"/>
              <a:gd name="T48" fmla="*/ 356 w 647"/>
              <a:gd name="T49" fmla="*/ 582 h 646"/>
              <a:gd name="T50" fmla="*/ 390 w 647"/>
              <a:gd name="T51" fmla="*/ 530 h 646"/>
              <a:gd name="T52" fmla="*/ 401 w 647"/>
              <a:gd name="T53" fmla="*/ 469 h 646"/>
              <a:gd name="T54" fmla="*/ 396 w 647"/>
              <a:gd name="T55" fmla="*/ 430 h 646"/>
              <a:gd name="T56" fmla="*/ 382 w 647"/>
              <a:gd name="T57" fmla="*/ 393 h 646"/>
              <a:gd name="T58" fmla="*/ 523 w 647"/>
              <a:gd name="T59" fmla="*/ 252 h 646"/>
              <a:gd name="T60" fmla="*/ 566 w 647"/>
              <a:gd name="T61" fmla="*/ 261 h 646"/>
              <a:gd name="T62" fmla="*/ 609 w 647"/>
              <a:gd name="T63" fmla="*/ 252 h 646"/>
              <a:gd name="T64" fmla="*/ 647 w 647"/>
              <a:gd name="T65" fmla="*/ 22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7" h="646">
                <a:moveTo>
                  <a:pt x="647" y="226"/>
                </a:moveTo>
                <a:lnTo>
                  <a:pt x="421" y="0"/>
                </a:lnTo>
                <a:cubicBezTo>
                  <a:pt x="409" y="11"/>
                  <a:pt x="400" y="24"/>
                  <a:pt x="394" y="38"/>
                </a:cubicBezTo>
                <a:cubicBezTo>
                  <a:pt x="389" y="52"/>
                  <a:pt x="386" y="66"/>
                  <a:pt x="386" y="81"/>
                </a:cubicBezTo>
                <a:cubicBezTo>
                  <a:pt x="386" y="95"/>
                  <a:pt x="389" y="109"/>
                  <a:pt x="394" y="123"/>
                </a:cubicBezTo>
                <a:lnTo>
                  <a:pt x="253" y="264"/>
                </a:lnTo>
                <a:cubicBezTo>
                  <a:pt x="241" y="258"/>
                  <a:pt x="229" y="253"/>
                  <a:pt x="216" y="250"/>
                </a:cubicBezTo>
                <a:cubicBezTo>
                  <a:pt x="203" y="247"/>
                  <a:pt x="190" y="245"/>
                  <a:pt x="177" y="245"/>
                </a:cubicBezTo>
                <a:cubicBezTo>
                  <a:pt x="156" y="245"/>
                  <a:pt x="136" y="249"/>
                  <a:pt x="117" y="257"/>
                </a:cubicBezTo>
                <a:cubicBezTo>
                  <a:pt x="97" y="264"/>
                  <a:pt x="80" y="276"/>
                  <a:pt x="65" y="291"/>
                </a:cubicBezTo>
                <a:lnTo>
                  <a:pt x="185" y="411"/>
                </a:lnTo>
                <a:lnTo>
                  <a:pt x="108" y="500"/>
                </a:lnTo>
                <a:lnTo>
                  <a:pt x="50" y="570"/>
                </a:lnTo>
                <a:lnTo>
                  <a:pt x="13" y="619"/>
                </a:lnTo>
                <a:cubicBezTo>
                  <a:pt x="5" y="631"/>
                  <a:pt x="0" y="639"/>
                  <a:pt x="0" y="643"/>
                </a:cubicBezTo>
                <a:lnTo>
                  <a:pt x="0" y="645"/>
                </a:lnTo>
                <a:lnTo>
                  <a:pt x="1" y="646"/>
                </a:lnTo>
                <a:lnTo>
                  <a:pt x="1" y="646"/>
                </a:lnTo>
                <a:lnTo>
                  <a:pt x="1" y="646"/>
                </a:lnTo>
                <a:lnTo>
                  <a:pt x="3" y="646"/>
                </a:lnTo>
                <a:cubicBezTo>
                  <a:pt x="7" y="646"/>
                  <a:pt x="15" y="642"/>
                  <a:pt x="28" y="633"/>
                </a:cubicBezTo>
                <a:lnTo>
                  <a:pt x="76" y="597"/>
                </a:lnTo>
                <a:lnTo>
                  <a:pt x="147" y="539"/>
                </a:lnTo>
                <a:lnTo>
                  <a:pt x="236" y="462"/>
                </a:lnTo>
                <a:lnTo>
                  <a:pt x="356" y="582"/>
                </a:lnTo>
                <a:cubicBezTo>
                  <a:pt x="371" y="566"/>
                  <a:pt x="382" y="549"/>
                  <a:pt x="390" y="530"/>
                </a:cubicBezTo>
                <a:cubicBezTo>
                  <a:pt x="397" y="510"/>
                  <a:pt x="401" y="490"/>
                  <a:pt x="401" y="469"/>
                </a:cubicBezTo>
                <a:cubicBezTo>
                  <a:pt x="401" y="456"/>
                  <a:pt x="399" y="443"/>
                  <a:pt x="396" y="430"/>
                </a:cubicBezTo>
                <a:cubicBezTo>
                  <a:pt x="393" y="418"/>
                  <a:pt x="389" y="405"/>
                  <a:pt x="382" y="393"/>
                </a:cubicBezTo>
                <a:lnTo>
                  <a:pt x="523" y="252"/>
                </a:lnTo>
                <a:cubicBezTo>
                  <a:pt x="537" y="258"/>
                  <a:pt x="551" y="261"/>
                  <a:pt x="566" y="261"/>
                </a:cubicBezTo>
                <a:cubicBezTo>
                  <a:pt x="580" y="261"/>
                  <a:pt x="595" y="258"/>
                  <a:pt x="609" y="252"/>
                </a:cubicBezTo>
                <a:cubicBezTo>
                  <a:pt x="622" y="246"/>
                  <a:pt x="635" y="238"/>
                  <a:pt x="647" y="226"/>
                </a:cubicBezTo>
                <a:close/>
              </a:path>
            </a:pathLst>
          </a:custGeom>
          <a:solidFill>
            <a:schemeClr val="bg1">
              <a:lumMod val="95000"/>
            </a:schemeClr>
          </a:solidFill>
          <a:ln w="0">
            <a:noFill/>
            <a:prstDash val="solid"/>
            <a:round/>
            <a:headEnd/>
            <a:tailEnd/>
          </a:ln>
        </p:spPr>
        <p:txBody>
          <a:bodyPr/>
          <a:lstStyle/>
          <a:p>
            <a:pPr algn="ctr" eaLnBrk="1" fontAlgn="auto" hangingPunct="1">
              <a:spcBef>
                <a:spcPts val="0"/>
              </a:spcBef>
              <a:spcAft>
                <a:spcPts val="0"/>
              </a:spcAft>
              <a:defRPr/>
            </a:pPr>
            <a:endParaRPr lang="en-US" sz="900">
              <a:latin typeface="+mn-lt"/>
              <a:ea typeface="+mn-ea"/>
            </a:endParaRPr>
          </a:p>
        </p:txBody>
      </p:sp>
      <p:sp>
        <p:nvSpPr>
          <p:cNvPr id="57" name="Bookmark Icon"/>
          <p:cNvSpPr>
            <a:spLocks noChangeAspect="1" noEditPoints="1"/>
          </p:cNvSpPr>
          <p:nvPr/>
        </p:nvSpPr>
        <p:spPr bwMode="auto">
          <a:xfrm>
            <a:off x="1463677" y="1560521"/>
            <a:ext cx="298451" cy="301625"/>
          </a:xfrm>
          <a:custGeom>
            <a:avLst/>
            <a:gdLst>
              <a:gd name="T0" fmla="*/ 69 w 679"/>
              <a:gd name="T1" fmla="*/ 39 h 689"/>
              <a:gd name="T2" fmla="*/ 319 w 679"/>
              <a:gd name="T3" fmla="*/ 39 h 689"/>
              <a:gd name="T4" fmla="*/ 319 w 679"/>
              <a:gd name="T5" fmla="*/ 0 h 689"/>
              <a:gd name="T6" fmla="*/ 559 w 679"/>
              <a:gd name="T7" fmla="*/ 0 h 689"/>
              <a:gd name="T8" fmla="*/ 559 w 679"/>
              <a:gd name="T9" fmla="*/ 39 h 689"/>
              <a:gd name="T10" fmla="*/ 679 w 679"/>
              <a:gd name="T11" fmla="*/ 39 h 689"/>
              <a:gd name="T12" fmla="*/ 679 w 679"/>
              <a:gd name="T13" fmla="*/ 649 h 689"/>
              <a:gd name="T14" fmla="*/ 619 w 679"/>
              <a:gd name="T15" fmla="*/ 689 h 689"/>
              <a:gd name="T16" fmla="*/ 619 w 679"/>
              <a:gd name="T17" fmla="*/ 99 h 689"/>
              <a:gd name="T18" fmla="*/ 559 w 679"/>
              <a:gd name="T19" fmla="*/ 99 h 689"/>
              <a:gd name="T20" fmla="*/ 559 w 679"/>
              <a:gd name="T21" fmla="*/ 499 h 689"/>
              <a:gd name="T22" fmla="*/ 439 w 679"/>
              <a:gd name="T23" fmla="*/ 379 h 689"/>
              <a:gd name="T24" fmla="*/ 319 w 679"/>
              <a:gd name="T25" fmla="*/ 499 h 689"/>
              <a:gd name="T26" fmla="*/ 319 w 679"/>
              <a:gd name="T27" fmla="*/ 99 h 689"/>
              <a:gd name="T28" fmla="*/ 40 w 679"/>
              <a:gd name="T29" fmla="*/ 99 h 689"/>
              <a:gd name="T30" fmla="*/ 69 w 679"/>
              <a:gd name="T31" fmla="*/ 39 h 689"/>
              <a:gd name="T32" fmla="*/ 259 w 679"/>
              <a:gd name="T33" fmla="*/ 199 h 689"/>
              <a:gd name="T34" fmla="*/ 259 w 679"/>
              <a:gd name="T35" fmla="*/ 259 h 689"/>
              <a:gd name="T36" fmla="*/ 0 w 679"/>
              <a:gd name="T37" fmla="*/ 259 h 689"/>
              <a:gd name="T38" fmla="*/ 10 w 679"/>
              <a:gd name="T39" fmla="*/ 199 h 689"/>
              <a:gd name="T40" fmla="*/ 259 w 679"/>
              <a:gd name="T41" fmla="*/ 199 h 689"/>
              <a:gd name="T42" fmla="*/ 259 w 679"/>
              <a:gd name="T43" fmla="*/ 319 h 689"/>
              <a:gd name="T44" fmla="*/ 259 w 679"/>
              <a:gd name="T45" fmla="*/ 379 h 689"/>
              <a:gd name="T46" fmla="*/ 10 w 679"/>
              <a:gd name="T47" fmla="*/ 379 h 689"/>
              <a:gd name="T48" fmla="*/ 0 w 679"/>
              <a:gd name="T49" fmla="*/ 319 h 689"/>
              <a:gd name="T50" fmla="*/ 259 w 679"/>
              <a:gd name="T51" fmla="*/ 319 h 689"/>
              <a:gd name="T52" fmla="*/ 259 w 679"/>
              <a:gd name="T53" fmla="*/ 499 h 689"/>
              <a:gd name="T54" fmla="*/ 60 w 679"/>
              <a:gd name="T55" fmla="*/ 499 h 689"/>
              <a:gd name="T56" fmla="*/ 30 w 679"/>
              <a:gd name="T57" fmla="*/ 439 h 689"/>
              <a:gd name="T58" fmla="*/ 259 w 679"/>
              <a:gd name="T59" fmla="*/ 439 h 689"/>
              <a:gd name="T60" fmla="*/ 259 w 679"/>
              <a:gd name="T61" fmla="*/ 499 h 689"/>
              <a:gd name="T62" fmla="*/ 539 w 679"/>
              <a:gd name="T63" fmla="*/ 559 h 689"/>
              <a:gd name="T64" fmla="*/ 539 w 679"/>
              <a:gd name="T65" fmla="*/ 619 h 689"/>
              <a:gd name="T66" fmla="*/ 159 w 679"/>
              <a:gd name="T67" fmla="*/ 619 h 689"/>
              <a:gd name="T68" fmla="*/ 99 w 679"/>
              <a:gd name="T69" fmla="*/ 559 h 689"/>
              <a:gd name="T70" fmla="*/ 539 w 679"/>
              <a:gd name="T71" fmla="*/ 55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9" h="689">
                <a:moveTo>
                  <a:pt x="69" y="39"/>
                </a:moveTo>
                <a:lnTo>
                  <a:pt x="319" y="39"/>
                </a:lnTo>
                <a:lnTo>
                  <a:pt x="319" y="0"/>
                </a:lnTo>
                <a:lnTo>
                  <a:pt x="559" y="0"/>
                </a:lnTo>
                <a:lnTo>
                  <a:pt x="559" y="39"/>
                </a:lnTo>
                <a:lnTo>
                  <a:pt x="679" y="39"/>
                </a:lnTo>
                <a:lnTo>
                  <a:pt x="679" y="649"/>
                </a:lnTo>
                <a:lnTo>
                  <a:pt x="619" y="689"/>
                </a:lnTo>
                <a:lnTo>
                  <a:pt x="619" y="99"/>
                </a:lnTo>
                <a:lnTo>
                  <a:pt x="559" y="99"/>
                </a:lnTo>
                <a:lnTo>
                  <a:pt x="559" y="499"/>
                </a:lnTo>
                <a:lnTo>
                  <a:pt x="439" y="379"/>
                </a:lnTo>
                <a:lnTo>
                  <a:pt x="319" y="499"/>
                </a:lnTo>
                <a:lnTo>
                  <a:pt x="319" y="99"/>
                </a:lnTo>
                <a:lnTo>
                  <a:pt x="40" y="99"/>
                </a:lnTo>
                <a:lnTo>
                  <a:pt x="69" y="39"/>
                </a:lnTo>
                <a:close/>
                <a:moveTo>
                  <a:pt x="259" y="199"/>
                </a:moveTo>
                <a:lnTo>
                  <a:pt x="259" y="259"/>
                </a:lnTo>
                <a:lnTo>
                  <a:pt x="0" y="259"/>
                </a:lnTo>
                <a:lnTo>
                  <a:pt x="10" y="199"/>
                </a:lnTo>
                <a:lnTo>
                  <a:pt x="259" y="199"/>
                </a:lnTo>
                <a:close/>
                <a:moveTo>
                  <a:pt x="259" y="319"/>
                </a:moveTo>
                <a:lnTo>
                  <a:pt x="259" y="379"/>
                </a:lnTo>
                <a:lnTo>
                  <a:pt x="10" y="379"/>
                </a:lnTo>
                <a:lnTo>
                  <a:pt x="0" y="319"/>
                </a:lnTo>
                <a:lnTo>
                  <a:pt x="259" y="319"/>
                </a:lnTo>
                <a:close/>
                <a:moveTo>
                  <a:pt x="259" y="499"/>
                </a:moveTo>
                <a:lnTo>
                  <a:pt x="60" y="499"/>
                </a:lnTo>
                <a:lnTo>
                  <a:pt x="30" y="439"/>
                </a:lnTo>
                <a:lnTo>
                  <a:pt x="259" y="439"/>
                </a:lnTo>
                <a:lnTo>
                  <a:pt x="259" y="499"/>
                </a:lnTo>
                <a:close/>
                <a:moveTo>
                  <a:pt x="539" y="559"/>
                </a:moveTo>
                <a:lnTo>
                  <a:pt x="539" y="619"/>
                </a:lnTo>
                <a:lnTo>
                  <a:pt x="159" y="619"/>
                </a:lnTo>
                <a:lnTo>
                  <a:pt x="99" y="559"/>
                </a:lnTo>
                <a:lnTo>
                  <a:pt x="539" y="559"/>
                </a:lnTo>
                <a:close/>
              </a:path>
            </a:pathLst>
          </a:custGeom>
          <a:solidFill>
            <a:schemeClr val="bg1">
              <a:lumMod val="95000"/>
            </a:schemeClr>
          </a:solidFill>
          <a:ln w="0">
            <a:noFill/>
            <a:prstDash val="solid"/>
            <a:round/>
            <a:headEnd/>
            <a:tailEnd/>
          </a:ln>
        </p:spPr>
        <p:txBody>
          <a:bodyPr/>
          <a:lstStyle/>
          <a:p>
            <a:pPr algn="ctr" eaLnBrk="1" fontAlgn="auto" hangingPunct="1">
              <a:spcBef>
                <a:spcPts val="0"/>
              </a:spcBef>
              <a:spcAft>
                <a:spcPts val="0"/>
              </a:spcAft>
              <a:defRPr/>
            </a:pPr>
            <a:endParaRPr lang="en-US" sz="900">
              <a:latin typeface="+mn-lt"/>
              <a:ea typeface="+mn-e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extLst/>
          </p:nvPr>
        </p:nvGraphicFramePr>
        <p:xfrm>
          <a:off x="2227796" y="783440"/>
          <a:ext cx="8064552" cy="1645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7" name="组 26"/>
          <p:cNvGrpSpPr/>
          <p:nvPr/>
        </p:nvGrpSpPr>
        <p:grpSpPr>
          <a:xfrm rot="18824204">
            <a:off x="5918895" y="3547389"/>
            <a:ext cx="5166763" cy="984317"/>
            <a:chOff x="1922150" y="4305861"/>
            <a:chExt cx="6613103" cy="984317"/>
          </a:xfrm>
        </p:grpSpPr>
        <p:sp>
          <p:nvSpPr>
            <p:cNvPr id="21" name="燕尾形箭头 20"/>
            <p:cNvSpPr/>
            <p:nvPr/>
          </p:nvSpPr>
          <p:spPr>
            <a:xfrm rot="10800000">
              <a:off x="1922150" y="4475810"/>
              <a:ext cx="6613103" cy="658207"/>
            </a:xfrm>
            <a:prstGeom prst="notchedRightArrow">
              <a:avLst/>
            </a:prstGeom>
            <a:solidFill>
              <a:schemeClr val="accent6">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22" name="椭圆 21"/>
            <p:cNvSpPr/>
            <p:nvPr/>
          </p:nvSpPr>
          <p:spPr>
            <a:xfrm>
              <a:off x="2495824" y="4704940"/>
              <a:ext cx="164551" cy="164551"/>
            </a:xfrm>
            <a:prstGeom prst="ellipse">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椭圆 22"/>
            <p:cNvSpPr/>
            <p:nvPr/>
          </p:nvSpPr>
          <p:spPr>
            <a:xfrm>
              <a:off x="4235724" y="4704940"/>
              <a:ext cx="164551" cy="164551"/>
            </a:xfrm>
            <a:prstGeom prst="ellipse">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椭圆 23"/>
            <p:cNvSpPr/>
            <p:nvPr/>
          </p:nvSpPr>
          <p:spPr>
            <a:xfrm>
              <a:off x="6216924" y="4704940"/>
              <a:ext cx="164551" cy="164551"/>
            </a:xfrm>
            <a:prstGeom prst="ellipse">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文本框 24"/>
            <p:cNvSpPr txBox="1"/>
            <p:nvPr/>
          </p:nvSpPr>
          <p:spPr>
            <a:xfrm>
              <a:off x="5694221" y="4305861"/>
              <a:ext cx="1894803" cy="338554"/>
            </a:xfrm>
            <a:prstGeom prst="rect">
              <a:avLst/>
            </a:prstGeom>
            <a:noFill/>
          </p:spPr>
          <p:txBody>
            <a:bodyPr wrap="square" rtlCol="0">
              <a:spAutoFit/>
            </a:bodyPr>
            <a:lstStyle/>
            <a:p>
              <a:r>
                <a:rPr kumimoji="1" lang="zh-CN" altLang="en-US" sz="1600" dirty="0" smtClean="0">
                  <a:latin typeface="Microsoft YaHei" charset="-122"/>
                  <a:ea typeface="Microsoft YaHei" charset="-122"/>
                  <a:cs typeface="Microsoft YaHei" charset="-122"/>
                </a:rPr>
                <a:t>物流运输</a:t>
              </a:r>
              <a:endParaRPr kumimoji="1" lang="zh-CN" altLang="en-US" sz="1600" dirty="0">
                <a:latin typeface="Microsoft YaHei" charset="-122"/>
                <a:ea typeface="Microsoft YaHei" charset="-122"/>
                <a:cs typeface="Microsoft YaHei" charset="-122"/>
              </a:endParaRPr>
            </a:p>
          </p:txBody>
        </p:sp>
        <p:sp>
          <p:nvSpPr>
            <p:cNvPr id="26" name="文本框 25"/>
            <p:cNvSpPr txBox="1"/>
            <p:nvPr/>
          </p:nvSpPr>
          <p:spPr>
            <a:xfrm>
              <a:off x="3791051" y="4951624"/>
              <a:ext cx="1625856" cy="338554"/>
            </a:xfrm>
            <a:prstGeom prst="rect">
              <a:avLst/>
            </a:prstGeom>
            <a:noFill/>
          </p:spPr>
          <p:txBody>
            <a:bodyPr wrap="square" rtlCol="0">
              <a:spAutoFit/>
            </a:bodyPr>
            <a:lstStyle/>
            <a:p>
              <a:r>
                <a:rPr kumimoji="1" lang="zh-CN" altLang="en-US" sz="1600" dirty="0" smtClean="0">
                  <a:latin typeface="Microsoft YaHei" charset="-122"/>
                  <a:ea typeface="Microsoft YaHei" charset="-122"/>
                  <a:cs typeface="Microsoft YaHei" charset="-122"/>
                </a:rPr>
                <a:t>海关清关</a:t>
              </a:r>
              <a:endParaRPr kumimoji="1" lang="zh-CN" altLang="en-US" sz="1600" dirty="0">
                <a:latin typeface="Microsoft YaHei" charset="-122"/>
                <a:ea typeface="Microsoft YaHei" charset="-122"/>
                <a:cs typeface="Microsoft YaHei" charset="-122"/>
              </a:endParaRPr>
            </a:p>
          </p:txBody>
        </p:sp>
      </p:grpSp>
      <p:pic>
        <p:nvPicPr>
          <p:cNvPr id="28" name="图片 13" descr="1300160030_industry.png"/>
          <p:cNvPicPr>
            <a:picLocks noChangeAspect="1"/>
          </p:cNvPicPr>
          <p:nvPr/>
        </p:nvPicPr>
        <p:blipFill>
          <a:blip r:embed="rId7" cstate="print"/>
          <a:srcRect/>
          <a:stretch>
            <a:fillRect/>
          </a:stretch>
        </p:blipFill>
        <p:spPr bwMode="auto">
          <a:xfrm>
            <a:off x="946700" y="1085137"/>
            <a:ext cx="785813" cy="785813"/>
          </a:xfrm>
          <a:prstGeom prst="rect">
            <a:avLst/>
          </a:prstGeom>
          <a:noFill/>
          <a:ln w="9525">
            <a:noFill/>
            <a:miter lim="800000"/>
            <a:headEnd/>
            <a:tailEnd/>
          </a:ln>
        </p:spPr>
      </p:pic>
      <p:pic>
        <p:nvPicPr>
          <p:cNvPr id="29" name="图片 13" descr="1300160030_industry.png"/>
          <p:cNvPicPr>
            <a:picLocks noChangeAspect="1"/>
          </p:cNvPicPr>
          <p:nvPr/>
        </p:nvPicPr>
        <p:blipFill>
          <a:blip r:embed="rId7" cstate="print"/>
          <a:srcRect/>
          <a:stretch>
            <a:fillRect/>
          </a:stretch>
        </p:blipFill>
        <p:spPr bwMode="auto">
          <a:xfrm>
            <a:off x="10531053" y="1084481"/>
            <a:ext cx="785813" cy="785813"/>
          </a:xfrm>
          <a:prstGeom prst="rect">
            <a:avLst/>
          </a:prstGeom>
          <a:noFill/>
          <a:ln w="9525">
            <a:noFill/>
            <a:miter lim="800000"/>
            <a:headEnd/>
            <a:tailEnd/>
          </a:ln>
        </p:spPr>
      </p:pic>
      <p:sp>
        <p:nvSpPr>
          <p:cNvPr id="31" name="燕尾形箭头 30"/>
          <p:cNvSpPr/>
          <p:nvPr/>
        </p:nvSpPr>
        <p:spPr>
          <a:xfrm rot="2556197">
            <a:off x="1187152" y="3924302"/>
            <a:ext cx="5501396" cy="230391"/>
          </a:xfrm>
          <a:prstGeom prst="notchedRightArrow">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Microsoft YaHei" charset="-122"/>
              <a:ea typeface="Microsoft YaHei" charset="-122"/>
              <a:cs typeface="Microsoft YaHei" charset="-122"/>
            </a:endParaRPr>
          </a:p>
        </p:txBody>
      </p:sp>
      <p:sp>
        <p:nvSpPr>
          <p:cNvPr id="32" name="燕尾形箭头 31"/>
          <p:cNvSpPr/>
          <p:nvPr/>
        </p:nvSpPr>
        <p:spPr>
          <a:xfrm rot="13341960">
            <a:off x="992561" y="4074698"/>
            <a:ext cx="5501396" cy="231088"/>
          </a:xfrm>
          <a:prstGeom prst="notchedRightArrow">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Microsoft YaHei" charset="-122"/>
              <a:ea typeface="Microsoft YaHei" charset="-122"/>
              <a:cs typeface="Microsoft YaHei" charset="-122"/>
            </a:endParaRPr>
          </a:p>
        </p:txBody>
      </p:sp>
      <p:pic>
        <p:nvPicPr>
          <p:cNvPr id="35" name="图片 41" descr="1300160049_users.png"/>
          <p:cNvPicPr>
            <a:picLocks noChangeAspect="1"/>
          </p:cNvPicPr>
          <p:nvPr/>
        </p:nvPicPr>
        <p:blipFill>
          <a:blip r:embed="rId8" cstate="print"/>
          <a:srcRect/>
          <a:stretch>
            <a:fillRect/>
          </a:stretch>
        </p:blipFill>
        <p:spPr bwMode="auto">
          <a:xfrm>
            <a:off x="6006822" y="5777944"/>
            <a:ext cx="655186" cy="659672"/>
          </a:xfrm>
          <a:prstGeom prst="rect">
            <a:avLst/>
          </a:prstGeom>
          <a:noFill/>
          <a:ln w="9525">
            <a:noFill/>
            <a:miter lim="800000"/>
            <a:headEnd/>
            <a:tailEnd/>
          </a:ln>
        </p:spPr>
      </p:pic>
      <p:sp>
        <p:nvSpPr>
          <p:cNvPr id="36" name="Text Box 31"/>
          <p:cNvSpPr txBox="1">
            <a:spLocks noChangeArrowheads="1"/>
          </p:cNvSpPr>
          <p:nvPr/>
        </p:nvSpPr>
        <p:spPr bwMode="auto">
          <a:xfrm>
            <a:off x="5802592" y="6478390"/>
            <a:ext cx="1063646" cy="220573"/>
          </a:xfrm>
          <a:prstGeom prst="rect">
            <a:avLst/>
          </a:prstGeom>
          <a:noFill/>
          <a:ln w="9525">
            <a:noFill/>
            <a:miter lim="800000"/>
            <a:headEnd/>
            <a:tailEnd/>
          </a:ln>
          <a:effectLst/>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lnSpc>
                <a:spcPts val="1000"/>
              </a:lnSpc>
              <a:spcBef>
                <a:spcPct val="50000"/>
              </a:spcBef>
              <a:spcAft>
                <a:spcPts val="0"/>
              </a:spcAft>
              <a:defRPr/>
            </a:pPr>
            <a:r>
              <a:rPr lang="zh-CN" altLang="en-US" sz="1200" b="1" dirty="0" smtClean="0">
                <a:ln>
                  <a:prstDash val="solid"/>
                </a:ln>
                <a:latin typeface="Microsoft YaHei" charset="-122"/>
                <a:ea typeface="Microsoft YaHei" charset="-122"/>
                <a:cs typeface="Microsoft YaHei" charset="-122"/>
              </a:rPr>
              <a:t>海外买家</a:t>
            </a:r>
            <a:endParaRPr lang="en-US" altLang="zh-CN" sz="1200" b="1" dirty="0">
              <a:ln>
                <a:prstDash val="solid"/>
              </a:ln>
              <a:latin typeface="Microsoft YaHei" charset="-122"/>
              <a:ea typeface="Microsoft YaHei" charset="-122"/>
              <a:cs typeface="Microsoft YaHei" charset="-122"/>
            </a:endParaRPr>
          </a:p>
        </p:txBody>
      </p:sp>
      <p:sp>
        <p:nvSpPr>
          <p:cNvPr id="37" name="文本框 36"/>
          <p:cNvSpPr txBox="1"/>
          <p:nvPr/>
        </p:nvSpPr>
        <p:spPr>
          <a:xfrm rot="2675094">
            <a:off x="2521428" y="3052158"/>
            <a:ext cx="1498600" cy="338554"/>
          </a:xfrm>
          <a:prstGeom prst="rect">
            <a:avLst/>
          </a:prstGeom>
          <a:noFill/>
        </p:spPr>
        <p:txBody>
          <a:bodyPr wrap="square" rtlCol="0">
            <a:spAutoFit/>
          </a:bodyPr>
          <a:lstStyle/>
          <a:p>
            <a:r>
              <a:rPr kumimoji="1" lang="zh-CN" altLang="en-US" sz="1600" dirty="0" smtClean="0">
                <a:latin typeface="Microsoft YaHei" charset="-122"/>
                <a:ea typeface="Microsoft YaHei" charset="-122"/>
                <a:cs typeface="Microsoft YaHei" charset="-122"/>
              </a:rPr>
              <a:t>履约保证金</a:t>
            </a:r>
            <a:endParaRPr kumimoji="1" lang="zh-CN" altLang="en-US" sz="1600" dirty="0">
              <a:latin typeface="Microsoft YaHei" charset="-122"/>
              <a:ea typeface="Microsoft YaHei" charset="-122"/>
              <a:cs typeface="Microsoft YaHei" charset="-122"/>
            </a:endParaRPr>
          </a:p>
        </p:txBody>
      </p:sp>
      <p:pic>
        <p:nvPicPr>
          <p:cNvPr id="38" name="图片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83878" y="3055971"/>
            <a:ext cx="1907893" cy="860625"/>
          </a:xfrm>
          <a:prstGeom prst="rect">
            <a:avLst/>
          </a:prstGeom>
        </p:spPr>
      </p:pic>
      <p:sp>
        <p:nvSpPr>
          <p:cNvPr id="39" name="文本框 38"/>
          <p:cNvSpPr txBox="1"/>
          <p:nvPr/>
        </p:nvSpPr>
        <p:spPr>
          <a:xfrm>
            <a:off x="946700" y="1870294"/>
            <a:ext cx="807172" cy="646331"/>
          </a:xfrm>
          <a:prstGeom prst="rect">
            <a:avLst/>
          </a:prstGeom>
          <a:noFill/>
        </p:spPr>
        <p:txBody>
          <a:bodyPr wrap="square" rtlCol="0">
            <a:spAutoFit/>
          </a:bodyPr>
          <a:lstStyle/>
          <a:p>
            <a:pPr algn="ctr"/>
            <a:r>
              <a:rPr kumimoji="1" lang="zh-CN" altLang="en-US" sz="1200" dirty="0" smtClean="0">
                <a:latin typeface="Microsoft YaHei" charset="-122"/>
                <a:ea typeface="Microsoft YaHei" charset="-122"/>
                <a:cs typeface="Microsoft YaHei" charset="-122"/>
              </a:rPr>
              <a:t>中国供应商</a:t>
            </a:r>
            <a:r>
              <a:rPr kumimoji="1" lang="en-US" altLang="zh-CN" sz="1200" dirty="0" smtClean="0">
                <a:latin typeface="Microsoft YaHei" charset="-122"/>
                <a:ea typeface="Microsoft YaHei" charset="-122"/>
                <a:cs typeface="Microsoft YaHei" charset="-122"/>
              </a:rPr>
              <a:t>/</a:t>
            </a:r>
            <a:r>
              <a:rPr kumimoji="1" lang="zh-CN" altLang="en-US" sz="1200" dirty="0" smtClean="0">
                <a:latin typeface="Microsoft YaHei" charset="-122"/>
                <a:ea typeface="Microsoft YaHei" charset="-122"/>
                <a:cs typeface="Microsoft YaHei" charset="-122"/>
              </a:rPr>
              <a:t>中标企业</a:t>
            </a:r>
            <a:endParaRPr kumimoji="1" lang="zh-CN" altLang="en-US" sz="1200" dirty="0">
              <a:latin typeface="Microsoft YaHei" charset="-122"/>
              <a:ea typeface="Microsoft YaHei" charset="-122"/>
              <a:cs typeface="Microsoft YaHei" charset="-122"/>
            </a:endParaRPr>
          </a:p>
        </p:txBody>
      </p:sp>
      <p:sp>
        <p:nvSpPr>
          <p:cNvPr id="40" name="文本框 39"/>
          <p:cNvSpPr txBox="1"/>
          <p:nvPr/>
        </p:nvSpPr>
        <p:spPr>
          <a:xfrm>
            <a:off x="10531053" y="1823652"/>
            <a:ext cx="911647" cy="276999"/>
          </a:xfrm>
          <a:prstGeom prst="rect">
            <a:avLst/>
          </a:prstGeom>
          <a:noFill/>
        </p:spPr>
        <p:txBody>
          <a:bodyPr wrap="square" rtlCol="0">
            <a:spAutoFit/>
          </a:bodyPr>
          <a:lstStyle/>
          <a:p>
            <a:r>
              <a:rPr kumimoji="1" lang="zh-CN" altLang="en-US" sz="1200" dirty="0" smtClean="0">
                <a:latin typeface="Microsoft YaHei" charset="-122"/>
                <a:ea typeface="Microsoft YaHei" charset="-122"/>
                <a:cs typeface="Microsoft YaHei" charset="-122"/>
              </a:rPr>
              <a:t>中标企业</a:t>
            </a:r>
            <a:endParaRPr kumimoji="1" lang="zh-CN" altLang="en-US" sz="1200" dirty="0">
              <a:latin typeface="Microsoft YaHei" charset="-122"/>
              <a:ea typeface="Microsoft YaHei" charset="-122"/>
              <a:cs typeface="Microsoft YaHei" charset="-122"/>
            </a:endParaRPr>
          </a:p>
        </p:txBody>
      </p:sp>
      <p:sp>
        <p:nvSpPr>
          <p:cNvPr id="41" name="文本框 40"/>
          <p:cNvSpPr txBox="1"/>
          <p:nvPr/>
        </p:nvSpPr>
        <p:spPr>
          <a:xfrm rot="2686772">
            <a:off x="3076413" y="4284552"/>
            <a:ext cx="1127118" cy="338554"/>
          </a:xfrm>
          <a:prstGeom prst="rect">
            <a:avLst/>
          </a:prstGeom>
          <a:noFill/>
        </p:spPr>
        <p:txBody>
          <a:bodyPr wrap="square" rtlCol="0">
            <a:spAutoFit/>
          </a:bodyPr>
          <a:lstStyle/>
          <a:p>
            <a:r>
              <a:rPr kumimoji="1" lang="zh-CN" altLang="en-US" sz="1600" dirty="0" smtClean="0">
                <a:latin typeface="Microsoft YaHei" charset="-122"/>
                <a:ea typeface="Microsoft YaHei" charset="-122"/>
                <a:cs typeface="Microsoft YaHei" charset="-122"/>
              </a:rPr>
              <a:t>支付货款</a:t>
            </a:r>
            <a:endParaRPr kumimoji="1" lang="zh-CN" altLang="en-US" sz="1600" dirty="0">
              <a:latin typeface="Microsoft YaHei" charset="-122"/>
              <a:ea typeface="Microsoft YaHei" charset="-122"/>
              <a:cs typeface="Microsoft YaHei" charset="-122"/>
            </a:endParaRPr>
          </a:p>
        </p:txBody>
      </p:sp>
      <p:sp>
        <p:nvSpPr>
          <p:cNvPr id="42" name="椭圆 41"/>
          <p:cNvSpPr/>
          <p:nvPr/>
        </p:nvSpPr>
        <p:spPr>
          <a:xfrm>
            <a:off x="2418598" y="2783690"/>
            <a:ext cx="88986" cy="1246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zh-CN" altLang="en-US"/>
          </a:p>
        </p:txBody>
      </p:sp>
      <p:sp>
        <p:nvSpPr>
          <p:cNvPr id="43" name="椭圆 42"/>
          <p:cNvSpPr/>
          <p:nvPr/>
        </p:nvSpPr>
        <p:spPr>
          <a:xfrm>
            <a:off x="3368505" y="3654427"/>
            <a:ext cx="76835" cy="112714"/>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zh-CN" altLang="en-US"/>
          </a:p>
        </p:txBody>
      </p:sp>
      <p:sp>
        <p:nvSpPr>
          <p:cNvPr id="44" name="椭圆 43"/>
          <p:cNvSpPr/>
          <p:nvPr/>
        </p:nvSpPr>
        <p:spPr>
          <a:xfrm>
            <a:off x="4388342" y="4585322"/>
            <a:ext cx="76835" cy="112714"/>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zh-CN" altLang="en-US"/>
          </a:p>
        </p:txBody>
      </p:sp>
      <p:cxnSp>
        <p:nvCxnSpPr>
          <p:cNvPr id="51" name="直线箭头连接符 50"/>
          <p:cNvCxnSpPr/>
          <p:nvPr/>
        </p:nvCxnSpPr>
        <p:spPr>
          <a:xfrm flipH="1">
            <a:off x="4609362" y="3800059"/>
            <a:ext cx="787751" cy="68069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53" name="文本框 52"/>
          <p:cNvSpPr txBox="1"/>
          <p:nvPr/>
        </p:nvSpPr>
        <p:spPr>
          <a:xfrm rot="19183797">
            <a:off x="4643307" y="3665409"/>
            <a:ext cx="707598" cy="307777"/>
          </a:xfrm>
          <a:prstGeom prst="rect">
            <a:avLst/>
          </a:prstGeom>
          <a:noFill/>
        </p:spPr>
        <p:txBody>
          <a:bodyPr wrap="square" rtlCol="0">
            <a:spAutoFit/>
          </a:bodyPr>
          <a:lstStyle/>
          <a:p>
            <a:r>
              <a:rPr kumimoji="1" lang="zh-CN" altLang="en-US" sz="1400" dirty="0" smtClean="0">
                <a:latin typeface="Microsoft YaHei" charset="-122"/>
                <a:ea typeface="Microsoft YaHei" charset="-122"/>
                <a:cs typeface="Microsoft YaHei" charset="-122"/>
              </a:rPr>
              <a:t>监管</a:t>
            </a:r>
            <a:endParaRPr kumimoji="1" lang="zh-CN" altLang="en-US" sz="1400" dirty="0">
              <a:latin typeface="Microsoft YaHei" charset="-122"/>
              <a:ea typeface="Microsoft YaHei" charset="-122"/>
              <a:cs typeface="Microsoft YaHei" charset="-122"/>
            </a:endParaRPr>
          </a:p>
        </p:txBody>
      </p:sp>
      <p:sp>
        <p:nvSpPr>
          <p:cNvPr id="54" name="文本框 53"/>
          <p:cNvSpPr txBox="1"/>
          <p:nvPr/>
        </p:nvSpPr>
        <p:spPr>
          <a:xfrm rot="19183797">
            <a:off x="4803367" y="4009717"/>
            <a:ext cx="930912" cy="523220"/>
          </a:xfrm>
          <a:prstGeom prst="rect">
            <a:avLst/>
          </a:prstGeom>
          <a:noFill/>
        </p:spPr>
        <p:txBody>
          <a:bodyPr wrap="square" rtlCol="0">
            <a:spAutoFit/>
          </a:bodyPr>
          <a:lstStyle/>
          <a:p>
            <a:r>
              <a:rPr kumimoji="1" lang="zh-CN" altLang="en-US" sz="1400" dirty="0" smtClean="0">
                <a:latin typeface="Microsoft YaHei" charset="-122"/>
                <a:ea typeface="Microsoft YaHei" charset="-122"/>
                <a:cs typeface="Microsoft YaHei" charset="-122"/>
              </a:rPr>
              <a:t>供应链金融服务</a:t>
            </a:r>
            <a:endParaRPr kumimoji="1" lang="zh-CN" altLang="en-US" sz="1400" dirty="0">
              <a:latin typeface="Microsoft YaHei" charset="-122"/>
              <a:ea typeface="Microsoft YaHei" charset="-122"/>
              <a:cs typeface="Microsoft YaHei" charset="-122"/>
            </a:endParaRPr>
          </a:p>
        </p:txBody>
      </p:sp>
      <p:cxnSp>
        <p:nvCxnSpPr>
          <p:cNvPr id="56" name="直线箭头连接符 55"/>
          <p:cNvCxnSpPr/>
          <p:nvPr/>
        </p:nvCxnSpPr>
        <p:spPr>
          <a:xfrm flipV="1">
            <a:off x="6175715" y="2100651"/>
            <a:ext cx="9653" cy="7609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7" name="文本框 56"/>
          <p:cNvSpPr txBox="1"/>
          <p:nvPr/>
        </p:nvSpPr>
        <p:spPr>
          <a:xfrm>
            <a:off x="5006990" y="2466576"/>
            <a:ext cx="694212" cy="369332"/>
          </a:xfrm>
          <a:prstGeom prst="rect">
            <a:avLst/>
          </a:prstGeom>
          <a:noFill/>
        </p:spPr>
        <p:txBody>
          <a:bodyPr wrap="square" rtlCol="0">
            <a:spAutoFit/>
          </a:bodyPr>
          <a:lstStyle/>
          <a:p>
            <a:endParaRPr kumimoji="1" lang="zh-CN" altLang="en-US" dirty="0"/>
          </a:p>
        </p:txBody>
      </p:sp>
      <p:sp>
        <p:nvSpPr>
          <p:cNvPr id="58" name="文本框 57"/>
          <p:cNvSpPr txBox="1"/>
          <p:nvPr/>
        </p:nvSpPr>
        <p:spPr>
          <a:xfrm>
            <a:off x="5608004" y="2100651"/>
            <a:ext cx="539869" cy="738664"/>
          </a:xfrm>
          <a:prstGeom prst="rect">
            <a:avLst/>
          </a:prstGeom>
          <a:noFill/>
        </p:spPr>
        <p:txBody>
          <a:bodyPr vert="horz" wrap="square" rtlCol="0">
            <a:spAutoFit/>
          </a:bodyPr>
          <a:lstStyle/>
          <a:p>
            <a:r>
              <a:rPr kumimoji="1" lang="zh-CN" altLang="en-US" sz="1400" dirty="0" smtClean="0">
                <a:latin typeface="Microsoft YaHei" charset="-122"/>
                <a:ea typeface="Microsoft YaHei" charset="-122"/>
                <a:cs typeface="Microsoft YaHei" charset="-122"/>
              </a:rPr>
              <a:t>信息发布匹配</a:t>
            </a:r>
            <a:endParaRPr kumimoji="1" lang="zh-CN" altLang="en-US" sz="1400" dirty="0">
              <a:latin typeface="Microsoft YaHei" charset="-122"/>
              <a:ea typeface="Microsoft YaHei" charset="-122"/>
              <a:cs typeface="Microsoft YaHei" charset="-122"/>
            </a:endParaRPr>
          </a:p>
        </p:txBody>
      </p:sp>
      <p:sp>
        <p:nvSpPr>
          <p:cNvPr id="61" name="文本框 60"/>
          <p:cNvSpPr txBox="1"/>
          <p:nvPr/>
        </p:nvSpPr>
        <p:spPr>
          <a:xfrm>
            <a:off x="6223987" y="2122970"/>
            <a:ext cx="549083" cy="738664"/>
          </a:xfrm>
          <a:prstGeom prst="rect">
            <a:avLst/>
          </a:prstGeom>
          <a:noFill/>
        </p:spPr>
        <p:txBody>
          <a:bodyPr wrap="square" rtlCol="0">
            <a:spAutoFit/>
          </a:bodyPr>
          <a:lstStyle/>
          <a:p>
            <a:r>
              <a:rPr kumimoji="1" lang="zh-CN" altLang="en-US" sz="1400" dirty="0" smtClean="0">
                <a:latin typeface="Microsoft YaHei" charset="-122"/>
                <a:ea typeface="Microsoft YaHei" charset="-122"/>
                <a:cs typeface="Microsoft YaHei" charset="-122"/>
              </a:rPr>
              <a:t>竞标过程服务</a:t>
            </a:r>
            <a:endParaRPr kumimoji="1" lang="zh-CN" altLang="en-US" sz="1400" dirty="0">
              <a:latin typeface="Microsoft YaHei" charset="-122"/>
              <a:ea typeface="Microsoft YaHei" charset="-122"/>
              <a:cs typeface="Microsoft YaHei" charset="-122"/>
            </a:endParaRPr>
          </a:p>
        </p:txBody>
      </p:sp>
      <p:cxnSp>
        <p:nvCxnSpPr>
          <p:cNvPr id="63" name="直线箭头连接符 62"/>
          <p:cNvCxnSpPr/>
          <p:nvPr/>
        </p:nvCxnSpPr>
        <p:spPr>
          <a:xfrm>
            <a:off x="6980326" y="3757177"/>
            <a:ext cx="716244" cy="70094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nvGrpSpPr>
          <p:cNvPr id="2" name="组合 1"/>
          <p:cNvGrpSpPr/>
          <p:nvPr/>
        </p:nvGrpSpPr>
        <p:grpSpPr>
          <a:xfrm>
            <a:off x="0" y="8667"/>
            <a:ext cx="12192000" cy="690563"/>
            <a:chOff x="0" y="-4763"/>
            <a:chExt cx="12192000" cy="690563"/>
          </a:xfrm>
        </p:grpSpPr>
        <p:sp>
          <p:nvSpPr>
            <p:cNvPr id="34" name="Rectangle 3"/>
            <p:cNvSpPr>
              <a:spLocks noChangeArrowheads="1"/>
            </p:cNvSpPr>
            <p:nvPr/>
          </p:nvSpPr>
          <p:spPr bwMode="auto">
            <a:xfrm>
              <a:off x="0" y="-4763"/>
              <a:ext cx="12192000" cy="690563"/>
            </a:xfrm>
            <a:prstGeom prst="rect">
              <a:avLst/>
            </a:prstGeom>
            <a:gradFill rotWithShape="1">
              <a:gsLst>
                <a:gs pos="0">
                  <a:srgbClr val="071040"/>
                </a:gs>
                <a:gs pos="88000">
                  <a:srgbClr val="559BDB"/>
                </a:gs>
                <a:gs pos="100000">
                  <a:srgbClr val="5F96D2"/>
                </a:gs>
              </a:gsLst>
              <a:lin ang="0"/>
            </a:gradFill>
            <a:ln>
              <a:noFill/>
            </a:ln>
            <a:effectLst>
              <a:outerShdw blurRad="57150" dist="19050" dir="5400000" algn="ctr" rotWithShape="0">
                <a:srgbClr val="808080">
                  <a:alpha val="6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45" name="TextBox 11"/>
            <p:cNvSpPr txBox="1">
              <a:spLocks noChangeArrowheads="1"/>
            </p:cNvSpPr>
            <p:nvPr/>
          </p:nvSpPr>
          <p:spPr bwMode="auto">
            <a:xfrm>
              <a:off x="928688" y="66675"/>
              <a:ext cx="3911600" cy="458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800" b="1" dirty="0" smtClean="0">
                  <a:solidFill>
                    <a:srgbClr val="FFFFFF"/>
                  </a:solidFill>
                  <a:latin typeface="微软雅黑" panose="020B0503020204020204" pitchFamily="34" charset="-122"/>
                  <a:ea typeface="微软雅黑" panose="020B0503020204020204" pitchFamily="34" charset="-122"/>
                </a:rPr>
                <a:t>中国投标</a:t>
              </a:r>
              <a:r>
                <a:rPr lang="zh-CN" altLang="en-US" sz="1800" b="1" dirty="0">
                  <a:solidFill>
                    <a:srgbClr val="FFFFFF"/>
                  </a:solidFill>
                  <a:latin typeface="微软雅黑" panose="020B0503020204020204" pitchFamily="34" charset="-122"/>
                  <a:ea typeface="微软雅黑" panose="020B0503020204020204" pitchFamily="34" charset="-122"/>
                </a:rPr>
                <a:t>流程</a:t>
              </a:r>
            </a:p>
          </p:txBody>
        </p:sp>
        <p:pic>
          <p:nvPicPr>
            <p:cNvPr id="46" name="图片 20" descr="logo2.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4340" y="106371"/>
              <a:ext cx="415925"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56848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extLst/>
          </p:nvPr>
        </p:nvGraphicFramePr>
        <p:xfrm>
          <a:off x="3886506" y="2023626"/>
          <a:ext cx="4216094" cy="3780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六边形 6"/>
          <p:cNvSpPr/>
          <p:nvPr/>
        </p:nvSpPr>
        <p:spPr>
          <a:xfrm>
            <a:off x="5266100" y="3393662"/>
            <a:ext cx="1456905" cy="1162875"/>
          </a:xfrm>
          <a:prstGeom prst="hexagon">
            <a:avLst>
              <a:gd name="adj" fmla="val 25000"/>
              <a:gd name="vf" fmla="val 115470"/>
            </a:avLst>
          </a:prstGeom>
          <a:blipFill>
            <a:blip r:embed="rId7">
              <a:extLst>
                <a:ext uri="{28A0092B-C50C-407E-A947-70E740481C1C}">
                  <a14:useLocalDpi xmlns:a14="http://schemas.microsoft.com/office/drawing/2010/main" val="0"/>
                </a:ext>
              </a:extLst>
            </a:blip>
            <a:srcRect/>
            <a:stretch>
              <a:fillRect t="-8000" b="-8000"/>
            </a:stretch>
          </a:blipFill>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cxnSp>
        <p:nvCxnSpPr>
          <p:cNvPr id="8" name="直线箭头连接符 7"/>
          <p:cNvCxnSpPr/>
          <p:nvPr/>
        </p:nvCxnSpPr>
        <p:spPr>
          <a:xfrm flipH="1" flipV="1">
            <a:off x="5202754" y="1860643"/>
            <a:ext cx="207446" cy="28565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圆角矩形 9"/>
          <p:cNvSpPr/>
          <p:nvPr/>
        </p:nvSpPr>
        <p:spPr>
          <a:xfrm>
            <a:off x="2679700" y="1049180"/>
            <a:ext cx="2895600" cy="7299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buClr>
                <a:schemeClr val="accent2"/>
              </a:buClr>
            </a:pPr>
            <a:r>
              <a:rPr kumimoji="1" lang="zh-CN" altLang="en-US" sz="1600" dirty="0">
                <a:latin typeface="Microsoft YaHei" charset="-122"/>
                <a:ea typeface="Microsoft YaHei" charset="-122"/>
                <a:cs typeface="Microsoft YaHei" charset="-122"/>
              </a:rPr>
              <a:t>平台对履约</a:t>
            </a:r>
            <a:r>
              <a:rPr kumimoji="1" lang="zh-CN" altLang="en-US" sz="1600" dirty="0" smtClean="0">
                <a:latin typeface="Microsoft YaHei" charset="-122"/>
                <a:ea typeface="Microsoft YaHei" charset="-122"/>
                <a:cs typeface="Microsoft YaHei" charset="-122"/>
              </a:rPr>
              <a:t>保证金进行</a:t>
            </a:r>
            <a:r>
              <a:rPr kumimoji="1" lang="zh-CN" altLang="en-US" sz="1600" dirty="0">
                <a:latin typeface="Microsoft YaHei" charset="-122"/>
                <a:ea typeface="Microsoft YaHei" charset="-122"/>
                <a:cs typeface="Microsoft YaHei" charset="-122"/>
              </a:rPr>
              <a:t>监管，保证资金安全</a:t>
            </a:r>
            <a:endParaRPr kumimoji="1" lang="en-US" altLang="zh-CN" sz="1600" dirty="0">
              <a:latin typeface="Microsoft YaHei" charset="-122"/>
              <a:ea typeface="Microsoft YaHei" charset="-122"/>
              <a:cs typeface="Microsoft YaHei" charset="-122"/>
            </a:endParaRPr>
          </a:p>
        </p:txBody>
      </p:sp>
      <p:sp>
        <p:nvSpPr>
          <p:cNvPr id="15" name="圆角矩形 14"/>
          <p:cNvSpPr/>
          <p:nvPr/>
        </p:nvSpPr>
        <p:spPr>
          <a:xfrm>
            <a:off x="8401050" y="2704372"/>
            <a:ext cx="2963806" cy="722516"/>
          </a:xfrm>
          <a:prstGeom prst="roundRect">
            <a:avLst/>
          </a:prstGeom>
          <a:ln>
            <a:solidFill>
              <a:schemeClr val="accent6">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285750" marR="0" lvl="0" indent="-285750" defTabSz="914400" eaLnBrk="1" fontAlgn="auto" latinLnBrk="0" hangingPunct="1">
              <a:lnSpc>
                <a:spcPct val="150000"/>
              </a:lnSpc>
              <a:spcBef>
                <a:spcPts val="0"/>
              </a:spcBef>
              <a:spcAft>
                <a:spcPts val="0"/>
              </a:spcAft>
              <a:buClr>
                <a:schemeClr val="accent3"/>
              </a:buClr>
              <a:buSzTx/>
              <a:buFont typeface="Wingdings" charset="2"/>
              <a:buNone/>
              <a:tabLst/>
              <a:defRPr/>
            </a:pPr>
            <a:r>
              <a:rPr kumimoji="1" lang="zh-CN" altLang="en-US" sz="1600" dirty="0" smtClean="0">
                <a:latin typeface="Microsoft YaHei" charset="-122"/>
                <a:ea typeface="Microsoft YaHei" charset="-122"/>
                <a:cs typeface="Microsoft YaHei" charset="-122"/>
              </a:rPr>
              <a:t>多种方式担保服务，提高交易安全性，</a:t>
            </a:r>
            <a:r>
              <a:rPr kumimoji="1" lang="zh-CN" altLang="en-US" sz="1600" smtClean="0">
                <a:latin typeface="Microsoft YaHei" charset="-122"/>
                <a:ea typeface="Microsoft YaHei" charset="-122"/>
                <a:cs typeface="Microsoft YaHei" charset="-122"/>
              </a:rPr>
              <a:t>提供融资便利</a:t>
            </a:r>
            <a:endParaRPr kumimoji="1" lang="en-US" altLang="zh-CN" sz="1600" dirty="0">
              <a:latin typeface="Microsoft YaHei" charset="-122"/>
              <a:ea typeface="Microsoft YaHei" charset="-122"/>
              <a:cs typeface="Microsoft YaHei" charset="-122"/>
            </a:endParaRPr>
          </a:p>
        </p:txBody>
      </p:sp>
      <p:cxnSp>
        <p:nvCxnSpPr>
          <p:cNvPr id="16" name="直线箭头连接符 15"/>
          <p:cNvCxnSpPr/>
          <p:nvPr/>
        </p:nvCxnSpPr>
        <p:spPr>
          <a:xfrm flipV="1">
            <a:off x="8006642" y="3426888"/>
            <a:ext cx="385705" cy="252616"/>
          </a:xfrm>
          <a:prstGeom prst="straightConnector1">
            <a:avLst/>
          </a:prstGeom>
          <a:ln>
            <a:solidFill>
              <a:schemeClr val="accent6">
                <a:lumMod val="75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19" name="圆角矩形 18"/>
          <p:cNvSpPr/>
          <p:nvPr/>
        </p:nvSpPr>
        <p:spPr>
          <a:xfrm>
            <a:off x="6923967" y="5770263"/>
            <a:ext cx="2165350" cy="78105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285750" marR="0" lvl="0" indent="-285750" defTabSz="914400" eaLnBrk="1" fontAlgn="auto" latinLnBrk="0" hangingPunct="1">
              <a:lnSpc>
                <a:spcPct val="150000"/>
              </a:lnSpc>
              <a:spcBef>
                <a:spcPts val="0"/>
              </a:spcBef>
              <a:spcAft>
                <a:spcPts val="0"/>
              </a:spcAft>
              <a:buClr>
                <a:schemeClr val="accent4"/>
              </a:buClr>
              <a:buSzTx/>
              <a:buFont typeface="Wingdings" charset="2"/>
              <a:buNone/>
              <a:tabLst/>
              <a:defRPr/>
            </a:pPr>
            <a:r>
              <a:rPr kumimoji="1" lang="zh-CN" altLang="en-US" sz="1600" dirty="0" smtClean="0">
                <a:latin typeface="Microsoft YaHei" charset="-122"/>
                <a:ea typeface="Microsoft YaHei" charset="-122"/>
                <a:cs typeface="Microsoft YaHei" charset="-122"/>
              </a:rPr>
              <a:t>提供便捷的结汇服务</a:t>
            </a:r>
            <a:endParaRPr kumimoji="1" lang="zh-CN" altLang="en-US" sz="1600" dirty="0">
              <a:latin typeface="Microsoft YaHei" charset="-122"/>
              <a:ea typeface="Microsoft YaHei" charset="-122"/>
              <a:cs typeface="Microsoft YaHei" charset="-122"/>
            </a:endParaRPr>
          </a:p>
        </p:txBody>
      </p:sp>
      <p:cxnSp>
        <p:nvCxnSpPr>
          <p:cNvPr id="22" name="直线箭头连接符 21"/>
          <p:cNvCxnSpPr/>
          <p:nvPr/>
        </p:nvCxnSpPr>
        <p:spPr>
          <a:xfrm>
            <a:off x="6428667" y="5868340"/>
            <a:ext cx="294338" cy="23589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27" name="圆角矩形 26"/>
          <p:cNvSpPr/>
          <p:nvPr/>
        </p:nvSpPr>
        <p:spPr>
          <a:xfrm>
            <a:off x="2184400" y="4793130"/>
            <a:ext cx="2121206" cy="69532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lnSpc>
                <a:spcPct val="150000"/>
              </a:lnSpc>
              <a:buClr>
                <a:schemeClr val="accent5"/>
              </a:buClr>
              <a:buFont typeface="Wingdings" charset="2"/>
              <a:buChar char="ü"/>
            </a:pPr>
            <a:r>
              <a:rPr kumimoji="1" lang="zh-CN" altLang="en-US" sz="1600" dirty="0" smtClean="0">
                <a:latin typeface="Microsoft YaHei" charset="-122"/>
                <a:ea typeface="Microsoft YaHei" charset="-122"/>
                <a:cs typeface="Microsoft YaHei" charset="-122"/>
              </a:rPr>
              <a:t>多种融资服务</a:t>
            </a:r>
            <a:endParaRPr kumimoji="1" lang="en-US" altLang="zh-CN" sz="1600" dirty="0" smtClean="0">
              <a:latin typeface="Microsoft YaHei" charset="-122"/>
              <a:ea typeface="Microsoft YaHei" charset="-122"/>
              <a:cs typeface="Microsoft YaHei" charset="-122"/>
            </a:endParaRPr>
          </a:p>
          <a:p>
            <a:pPr marL="285750" indent="-285750" algn="ctr">
              <a:lnSpc>
                <a:spcPct val="150000"/>
              </a:lnSpc>
              <a:buClr>
                <a:schemeClr val="accent5"/>
              </a:buClr>
              <a:buFont typeface="Wingdings" charset="2"/>
              <a:buChar char="ü"/>
            </a:pPr>
            <a:r>
              <a:rPr kumimoji="1" lang="zh-CN" altLang="en-US" sz="1600" dirty="0" smtClean="0">
                <a:latin typeface="Microsoft YaHei" charset="-122"/>
                <a:ea typeface="Microsoft YaHei" charset="-122"/>
                <a:cs typeface="Microsoft YaHei" charset="-122"/>
              </a:rPr>
              <a:t>应收账款贴现</a:t>
            </a:r>
            <a:endParaRPr kumimoji="1" lang="zh-CN" altLang="en-US" sz="1600" dirty="0">
              <a:latin typeface="Microsoft YaHei" charset="-122"/>
              <a:ea typeface="Microsoft YaHei" charset="-122"/>
              <a:cs typeface="Microsoft YaHei" charset="-122"/>
            </a:endParaRPr>
          </a:p>
        </p:txBody>
      </p:sp>
      <p:cxnSp>
        <p:nvCxnSpPr>
          <p:cNvPr id="28" name="直线箭头连接符 27"/>
          <p:cNvCxnSpPr/>
          <p:nvPr/>
        </p:nvCxnSpPr>
        <p:spPr>
          <a:xfrm flipH="1">
            <a:off x="3596759" y="4226337"/>
            <a:ext cx="177800" cy="3302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grpSp>
        <p:nvGrpSpPr>
          <p:cNvPr id="14" name="组合 13"/>
          <p:cNvGrpSpPr/>
          <p:nvPr/>
        </p:nvGrpSpPr>
        <p:grpSpPr>
          <a:xfrm>
            <a:off x="0" y="8667"/>
            <a:ext cx="12192000" cy="690563"/>
            <a:chOff x="0" y="-4763"/>
            <a:chExt cx="12192000" cy="690563"/>
          </a:xfrm>
        </p:grpSpPr>
        <p:sp>
          <p:nvSpPr>
            <p:cNvPr id="17" name="Rectangle 3"/>
            <p:cNvSpPr>
              <a:spLocks noChangeArrowheads="1"/>
            </p:cNvSpPr>
            <p:nvPr/>
          </p:nvSpPr>
          <p:spPr bwMode="auto">
            <a:xfrm>
              <a:off x="0" y="-4763"/>
              <a:ext cx="12192000" cy="690563"/>
            </a:xfrm>
            <a:prstGeom prst="rect">
              <a:avLst/>
            </a:prstGeom>
            <a:gradFill rotWithShape="1">
              <a:gsLst>
                <a:gs pos="0">
                  <a:srgbClr val="071040"/>
                </a:gs>
                <a:gs pos="88000">
                  <a:srgbClr val="559BDB"/>
                </a:gs>
                <a:gs pos="100000">
                  <a:srgbClr val="5F96D2"/>
                </a:gs>
              </a:gsLst>
              <a:lin ang="0"/>
            </a:gradFill>
            <a:ln>
              <a:noFill/>
            </a:ln>
            <a:effectLst>
              <a:outerShdw blurRad="57150" dist="19050" dir="5400000" algn="ctr" rotWithShape="0">
                <a:srgbClr val="808080">
                  <a:alpha val="6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8" name="TextBox 11"/>
            <p:cNvSpPr txBox="1">
              <a:spLocks noChangeArrowheads="1"/>
            </p:cNvSpPr>
            <p:nvPr/>
          </p:nvSpPr>
          <p:spPr bwMode="auto">
            <a:xfrm>
              <a:off x="928688" y="66675"/>
              <a:ext cx="3911600" cy="458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800" b="1" dirty="0" smtClean="0">
                  <a:solidFill>
                    <a:srgbClr val="FFFFFF"/>
                  </a:solidFill>
                  <a:latin typeface="微软雅黑" panose="020B0503020204020204" pitchFamily="34" charset="-122"/>
                  <a:ea typeface="微软雅黑" panose="020B0503020204020204" pitchFamily="34" charset="-122"/>
                </a:rPr>
                <a:t>平台担保</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pic>
          <p:nvPicPr>
            <p:cNvPr id="20" name="图片 20" descr="logo2.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4340" y="106371"/>
              <a:ext cx="415925"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14295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4"/>
          <p:cNvGraphicFramePr/>
          <p:nvPr>
            <p:extLst>
              <p:ext uri="{D42A27DB-BD31-4B8C-83A1-F6EECF244321}">
                <p14:modId xmlns:p14="http://schemas.microsoft.com/office/powerpoint/2010/main" val="2035846920"/>
              </p:ext>
            </p:extLst>
          </p:nvPr>
        </p:nvGraphicFramePr>
        <p:xfrm>
          <a:off x="369421" y="1354668"/>
          <a:ext cx="6812363" cy="4733804"/>
        </p:xfrm>
        <a:graphic>
          <a:graphicData uri="http://schemas.openxmlformats.org/drawingml/2006/chart">
            <c:chart xmlns:c="http://schemas.openxmlformats.org/drawingml/2006/chart" xmlns:r="http://schemas.openxmlformats.org/officeDocument/2006/relationships" r:id="rId2"/>
          </a:graphicData>
        </a:graphic>
      </p:graphicFrame>
      <p:sp>
        <p:nvSpPr>
          <p:cNvPr id="9" name="Заголовок 3"/>
          <p:cNvSpPr txBox="1">
            <a:spLocks/>
          </p:cNvSpPr>
          <p:nvPr/>
        </p:nvSpPr>
        <p:spPr>
          <a:xfrm>
            <a:off x="1022376" y="231239"/>
            <a:ext cx="2205043" cy="46922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800" b="1" dirty="0" smtClean="0">
                <a:solidFill>
                  <a:schemeClr val="bg1"/>
                </a:solidFill>
                <a:latin typeface="Microsoft YaHei" pitchFamily="34" charset="-122"/>
                <a:ea typeface="Microsoft YaHei" pitchFamily="34" charset="-122"/>
              </a:rPr>
              <a:t>采购行业类别</a:t>
            </a:r>
            <a:endParaRPr lang="ru-RU" sz="1800" b="1" dirty="0">
              <a:solidFill>
                <a:schemeClr val="bg1"/>
              </a:solidFill>
              <a:latin typeface="Microsoft YaHei" pitchFamily="34" charset="-122"/>
              <a:ea typeface="Microsoft YaHei" pitchFamily="34" charset="-122"/>
            </a:endParaRPr>
          </a:p>
        </p:txBody>
      </p:sp>
      <p:sp>
        <p:nvSpPr>
          <p:cNvPr id="2" name="文本框 1"/>
          <p:cNvSpPr txBox="1"/>
          <p:nvPr/>
        </p:nvSpPr>
        <p:spPr>
          <a:xfrm>
            <a:off x="7293429" y="774096"/>
            <a:ext cx="4493538" cy="5509201"/>
          </a:xfrm>
          <a:prstGeom prst="rect">
            <a:avLst/>
          </a:prstGeom>
          <a:noFill/>
        </p:spPr>
        <p:txBody>
          <a:bodyPr wrap="none" rtlCol="0">
            <a:spAutoFit/>
          </a:bodyPr>
          <a:lstStyle/>
          <a:p>
            <a:pPr marL="285750" indent="-285750">
              <a:buFont typeface="Arial"/>
              <a:buChar char="•"/>
            </a:pPr>
            <a:r>
              <a:rPr kumimoji="1" lang="zh-CN" altLang="en-US" sz="1600" dirty="0" smtClean="0">
                <a:latin typeface="微软雅黑"/>
                <a:ea typeface="微软雅黑"/>
                <a:cs typeface="微软雅黑"/>
              </a:rPr>
              <a:t>自动控制系列、测量仪表器（仪表和自动化）</a:t>
            </a:r>
            <a:endParaRPr kumimoji="1" lang="en-US" altLang="zh-CN" sz="1600" dirty="0" smtClean="0">
              <a:latin typeface="微软雅黑"/>
              <a:ea typeface="微软雅黑"/>
              <a:cs typeface="微软雅黑"/>
            </a:endParaRPr>
          </a:p>
          <a:p>
            <a:pPr marL="285750" indent="-285750">
              <a:buFont typeface="Arial"/>
              <a:buChar char="•"/>
            </a:pPr>
            <a:r>
              <a:rPr kumimoji="1" lang="zh-CN" altLang="en-US" sz="1600" dirty="0" smtClean="0">
                <a:latin typeface="微软雅黑"/>
                <a:ea typeface="微软雅黑"/>
                <a:cs typeface="微软雅黑"/>
              </a:rPr>
              <a:t>建材及零部件</a:t>
            </a:r>
            <a:endParaRPr kumimoji="1" lang="en-US" altLang="zh-CN" sz="1600" dirty="0" smtClean="0">
              <a:latin typeface="微软雅黑"/>
              <a:ea typeface="微软雅黑"/>
              <a:cs typeface="微软雅黑"/>
            </a:endParaRPr>
          </a:p>
          <a:p>
            <a:pPr marL="285750" indent="-285750">
              <a:buFont typeface="Arial"/>
              <a:buChar char="•"/>
            </a:pPr>
            <a:r>
              <a:rPr kumimoji="1" lang="zh-CN" altLang="en-US" sz="1600" dirty="0" smtClean="0">
                <a:latin typeface="微软雅黑"/>
                <a:ea typeface="微软雅黑"/>
                <a:cs typeface="微软雅黑"/>
              </a:rPr>
              <a:t>化学和药物、及实验室用品</a:t>
            </a:r>
            <a:endParaRPr kumimoji="1" lang="en-US" altLang="zh-CN" sz="1600" dirty="0" smtClean="0">
              <a:latin typeface="微软雅黑"/>
              <a:ea typeface="微软雅黑"/>
              <a:cs typeface="微软雅黑"/>
            </a:endParaRPr>
          </a:p>
          <a:p>
            <a:pPr marL="285750" indent="-285750">
              <a:buFont typeface="Arial"/>
              <a:buChar char="•"/>
            </a:pPr>
            <a:r>
              <a:rPr kumimoji="1" lang="zh-CN" altLang="en-US" sz="1600" dirty="0" smtClean="0">
                <a:latin typeface="微软雅黑"/>
                <a:ea typeface="微软雅黑"/>
                <a:cs typeface="微软雅黑"/>
              </a:rPr>
              <a:t>衣服、工作服</a:t>
            </a:r>
            <a:r>
              <a:rPr kumimoji="1" lang="zh-CN" altLang="en-US" sz="1600" dirty="0">
                <a:latin typeface="微软雅黑"/>
                <a:ea typeface="微软雅黑"/>
                <a:cs typeface="微软雅黑"/>
              </a:rPr>
              <a:t>、</a:t>
            </a:r>
            <a:r>
              <a:rPr kumimoji="1" lang="zh-CN" altLang="en-US" sz="1600" dirty="0" smtClean="0">
                <a:latin typeface="微软雅黑"/>
                <a:ea typeface="微软雅黑"/>
                <a:cs typeface="微软雅黑"/>
              </a:rPr>
              <a:t>鞋</a:t>
            </a:r>
            <a:r>
              <a:rPr kumimoji="1" lang="zh-CN" altLang="en-US" sz="1600" dirty="0">
                <a:latin typeface="微软雅黑"/>
                <a:ea typeface="微软雅黑"/>
                <a:cs typeface="微软雅黑"/>
              </a:rPr>
              <a:t>、</a:t>
            </a:r>
            <a:r>
              <a:rPr kumimoji="1" lang="zh-CN" altLang="en-US" sz="1600" dirty="0" smtClean="0">
                <a:latin typeface="微软雅黑"/>
                <a:ea typeface="微软雅黑"/>
                <a:cs typeface="微软雅黑"/>
              </a:rPr>
              <a:t>纺织品</a:t>
            </a:r>
            <a:r>
              <a:rPr kumimoji="1" lang="zh-CN" altLang="en-US" sz="1600" dirty="0">
                <a:latin typeface="微软雅黑"/>
                <a:ea typeface="微软雅黑"/>
                <a:cs typeface="微软雅黑"/>
              </a:rPr>
              <a:t>、</a:t>
            </a:r>
            <a:r>
              <a:rPr kumimoji="1" lang="zh-CN" altLang="en-US" sz="1600" dirty="0" smtClean="0">
                <a:latin typeface="微软雅黑"/>
                <a:ea typeface="微软雅黑"/>
                <a:cs typeface="微软雅黑"/>
              </a:rPr>
              <a:t>个人防护设备</a:t>
            </a:r>
            <a:endParaRPr kumimoji="1" lang="en-US" altLang="zh-CN" sz="1600" dirty="0" smtClean="0">
              <a:latin typeface="微软雅黑"/>
              <a:ea typeface="微软雅黑"/>
              <a:cs typeface="微软雅黑"/>
            </a:endParaRPr>
          </a:p>
          <a:p>
            <a:pPr marL="285750" indent="-285750">
              <a:buFont typeface="Arial"/>
              <a:buChar char="•"/>
            </a:pPr>
            <a:r>
              <a:rPr kumimoji="1" lang="zh-CN" altLang="en-US" sz="1600" dirty="0" smtClean="0">
                <a:latin typeface="微软雅黑"/>
                <a:ea typeface="微软雅黑"/>
                <a:cs typeface="微软雅黑"/>
              </a:rPr>
              <a:t>计算机、办公设备、软件</a:t>
            </a:r>
            <a:endParaRPr kumimoji="1" lang="en-US" altLang="zh-CN" sz="1600" dirty="0" smtClean="0">
              <a:latin typeface="微软雅黑"/>
              <a:ea typeface="微软雅黑"/>
              <a:cs typeface="微软雅黑"/>
            </a:endParaRPr>
          </a:p>
          <a:p>
            <a:pPr marL="285750" indent="-285750">
              <a:buFont typeface="Arial"/>
              <a:buChar char="•"/>
            </a:pPr>
            <a:r>
              <a:rPr kumimoji="1" lang="zh-CN" altLang="en-US" sz="1600" dirty="0" smtClean="0">
                <a:latin typeface="微软雅黑"/>
                <a:ea typeface="微软雅黑"/>
                <a:cs typeface="微软雅黑"/>
              </a:rPr>
              <a:t>建筑、升级及维修服务</a:t>
            </a:r>
            <a:endParaRPr kumimoji="1" lang="en-US" altLang="zh-CN" sz="1600" dirty="0" smtClean="0">
              <a:latin typeface="微软雅黑"/>
              <a:ea typeface="微软雅黑"/>
              <a:cs typeface="微软雅黑"/>
            </a:endParaRPr>
          </a:p>
          <a:p>
            <a:pPr marL="285750" indent="-285750">
              <a:buFont typeface="Arial"/>
              <a:buChar char="•"/>
            </a:pPr>
            <a:r>
              <a:rPr kumimoji="1" lang="zh-CN" altLang="en-US" sz="1600" dirty="0" smtClean="0">
                <a:latin typeface="微软雅黑"/>
                <a:ea typeface="微软雅黑"/>
                <a:cs typeface="微软雅黑"/>
              </a:rPr>
              <a:t>电子设备</a:t>
            </a:r>
            <a:endParaRPr kumimoji="1" lang="en-US" altLang="zh-CN" sz="1600" dirty="0" smtClean="0">
              <a:latin typeface="微软雅黑"/>
              <a:ea typeface="微软雅黑"/>
              <a:cs typeface="微软雅黑"/>
            </a:endParaRPr>
          </a:p>
          <a:p>
            <a:pPr marL="285750" indent="-285750">
              <a:buFont typeface="Arial"/>
              <a:buChar char="•"/>
            </a:pPr>
            <a:r>
              <a:rPr kumimoji="1" lang="zh-CN" altLang="en-US" sz="1600" dirty="0" smtClean="0">
                <a:latin typeface="微软雅黑"/>
                <a:ea typeface="微软雅黑"/>
                <a:cs typeface="微软雅黑"/>
              </a:rPr>
              <a:t>家用和办公设备和材料</a:t>
            </a:r>
            <a:endParaRPr kumimoji="1" lang="en-US" altLang="zh-CN" sz="1600" dirty="0" smtClean="0">
              <a:latin typeface="微软雅黑"/>
              <a:ea typeface="微软雅黑"/>
              <a:cs typeface="微软雅黑"/>
            </a:endParaRPr>
          </a:p>
          <a:p>
            <a:pPr marL="285750" indent="-285750">
              <a:buFont typeface="Arial"/>
              <a:buChar char="•"/>
            </a:pPr>
            <a:r>
              <a:rPr kumimoji="1" lang="zh-CN" altLang="en-US" sz="1600" dirty="0" smtClean="0">
                <a:latin typeface="微软雅黑"/>
                <a:ea typeface="微软雅黑"/>
                <a:cs typeface="微软雅黑"/>
              </a:rPr>
              <a:t>机器设备</a:t>
            </a:r>
            <a:endParaRPr kumimoji="1" lang="en-US" altLang="zh-CN" sz="1600" dirty="0" smtClean="0">
              <a:latin typeface="微软雅黑"/>
              <a:ea typeface="微软雅黑"/>
              <a:cs typeface="微软雅黑"/>
            </a:endParaRPr>
          </a:p>
          <a:p>
            <a:pPr marL="285750" indent="-285750">
              <a:buFont typeface="Arial"/>
              <a:buChar char="•"/>
            </a:pPr>
            <a:r>
              <a:rPr kumimoji="1" lang="zh-CN" altLang="en-US" sz="1600" dirty="0" smtClean="0">
                <a:latin typeface="微软雅黑"/>
                <a:ea typeface="微软雅黑"/>
                <a:cs typeface="微软雅黑"/>
              </a:rPr>
              <a:t>医疗产品和医务服务</a:t>
            </a:r>
            <a:endParaRPr kumimoji="1" lang="en-US" altLang="zh-CN" sz="1600" dirty="0" smtClean="0">
              <a:latin typeface="微软雅黑"/>
              <a:ea typeface="微软雅黑"/>
              <a:cs typeface="微软雅黑"/>
            </a:endParaRPr>
          </a:p>
          <a:p>
            <a:pPr marL="285750" indent="-285750">
              <a:buFont typeface="Arial"/>
              <a:buChar char="•"/>
            </a:pPr>
            <a:r>
              <a:rPr kumimoji="1" lang="zh-CN" altLang="en-US" sz="1600" dirty="0" smtClean="0">
                <a:latin typeface="微软雅黑"/>
                <a:ea typeface="微软雅黑"/>
                <a:cs typeface="微软雅黑"/>
              </a:rPr>
              <a:t>金属加工设备、金属制品</a:t>
            </a:r>
            <a:endParaRPr kumimoji="1" lang="en-US" altLang="zh-CN" sz="1600" dirty="0" smtClean="0">
              <a:latin typeface="微软雅黑"/>
              <a:ea typeface="微软雅黑"/>
              <a:cs typeface="微软雅黑"/>
            </a:endParaRPr>
          </a:p>
          <a:p>
            <a:pPr marL="285750" indent="-285750">
              <a:buFont typeface="Arial"/>
              <a:buChar char="•"/>
            </a:pPr>
            <a:r>
              <a:rPr kumimoji="1" lang="zh-CN" altLang="en-US" sz="1600" dirty="0" smtClean="0">
                <a:latin typeface="微软雅黑"/>
                <a:ea typeface="微软雅黑"/>
                <a:cs typeface="微软雅黑"/>
              </a:rPr>
              <a:t>冶金产品</a:t>
            </a:r>
            <a:endParaRPr kumimoji="1" lang="en-US" altLang="zh-CN" sz="1600" dirty="0" smtClean="0">
              <a:latin typeface="微软雅黑"/>
              <a:ea typeface="微软雅黑"/>
              <a:cs typeface="微软雅黑"/>
            </a:endParaRPr>
          </a:p>
          <a:p>
            <a:pPr marL="285750" indent="-285750">
              <a:buFont typeface="Arial"/>
              <a:buChar char="•"/>
            </a:pPr>
            <a:r>
              <a:rPr kumimoji="1" lang="zh-CN" altLang="en-US" sz="1600" dirty="0" smtClean="0">
                <a:latin typeface="微软雅黑"/>
                <a:ea typeface="微软雅黑"/>
                <a:cs typeface="微软雅黑"/>
              </a:rPr>
              <a:t>矿物及原材料</a:t>
            </a:r>
            <a:endParaRPr kumimoji="1" lang="en-US" altLang="zh-CN" sz="1600" dirty="0" smtClean="0">
              <a:latin typeface="微软雅黑"/>
              <a:ea typeface="微软雅黑"/>
              <a:cs typeface="微软雅黑"/>
            </a:endParaRPr>
          </a:p>
          <a:p>
            <a:pPr marL="285750" indent="-285750">
              <a:buFont typeface="Arial"/>
              <a:buChar char="•"/>
            </a:pPr>
            <a:r>
              <a:rPr kumimoji="1" lang="zh-CN" altLang="en-US" sz="1600" dirty="0" smtClean="0">
                <a:latin typeface="微软雅黑"/>
                <a:ea typeface="微软雅黑"/>
                <a:cs typeface="微软雅黑"/>
              </a:rPr>
              <a:t>高分子材料</a:t>
            </a:r>
            <a:endParaRPr kumimoji="1" lang="en-US" altLang="zh-CN" sz="1600" dirty="0" smtClean="0">
              <a:latin typeface="微软雅黑"/>
              <a:ea typeface="微软雅黑"/>
              <a:cs typeface="微软雅黑"/>
            </a:endParaRPr>
          </a:p>
          <a:p>
            <a:pPr marL="285750" indent="-285750">
              <a:buFont typeface="Arial"/>
              <a:buChar char="•"/>
            </a:pPr>
            <a:r>
              <a:rPr kumimoji="1" lang="zh-CN" altLang="en-US" sz="1600" dirty="0" smtClean="0">
                <a:latin typeface="微软雅黑"/>
                <a:ea typeface="微软雅黑"/>
                <a:cs typeface="微软雅黑"/>
              </a:rPr>
              <a:t>橡胶制品</a:t>
            </a:r>
            <a:endParaRPr kumimoji="1" lang="en-US" altLang="zh-CN" sz="1600" dirty="0" smtClean="0">
              <a:latin typeface="微软雅黑"/>
              <a:ea typeface="微软雅黑"/>
              <a:cs typeface="微软雅黑"/>
            </a:endParaRPr>
          </a:p>
          <a:p>
            <a:pPr marL="285750" indent="-285750">
              <a:buFont typeface="Arial"/>
              <a:buChar char="•"/>
            </a:pPr>
            <a:r>
              <a:rPr kumimoji="1" lang="zh-CN" altLang="en-US" sz="1600" dirty="0" smtClean="0">
                <a:latin typeface="微软雅黑"/>
                <a:ea typeface="微软雅黑"/>
                <a:cs typeface="微软雅黑"/>
              </a:rPr>
              <a:t>次级原料、废料</a:t>
            </a:r>
            <a:endParaRPr kumimoji="1" lang="en-US" altLang="zh-CN" sz="1600" dirty="0" smtClean="0">
              <a:latin typeface="微软雅黑"/>
              <a:ea typeface="微软雅黑"/>
              <a:cs typeface="微软雅黑"/>
            </a:endParaRPr>
          </a:p>
          <a:p>
            <a:pPr marL="285750" indent="-285750">
              <a:buFont typeface="Arial"/>
              <a:buChar char="•"/>
            </a:pPr>
            <a:r>
              <a:rPr kumimoji="1" lang="zh-CN" altLang="en-US" sz="1600" dirty="0" smtClean="0">
                <a:latin typeface="微软雅黑"/>
                <a:ea typeface="微软雅黑"/>
                <a:cs typeface="微软雅黑"/>
              </a:rPr>
              <a:t>电信、通信设备、互联网、安全</a:t>
            </a:r>
            <a:endParaRPr kumimoji="1" lang="en-US" altLang="zh-CN" sz="1600" dirty="0" smtClean="0">
              <a:latin typeface="微软雅黑"/>
              <a:ea typeface="微软雅黑"/>
              <a:cs typeface="微软雅黑"/>
            </a:endParaRPr>
          </a:p>
          <a:p>
            <a:pPr marL="285750" indent="-285750">
              <a:buFont typeface="Arial"/>
              <a:buChar char="•"/>
            </a:pPr>
            <a:r>
              <a:rPr kumimoji="1" lang="zh-CN" altLang="en-US" sz="1600" dirty="0" smtClean="0">
                <a:latin typeface="微软雅黑"/>
                <a:ea typeface="微软雅黑"/>
                <a:cs typeface="微软雅黑"/>
              </a:rPr>
              <a:t>木材、木制品和林业服务</a:t>
            </a:r>
            <a:endParaRPr kumimoji="1" lang="en-US" altLang="zh-CN" sz="1600" dirty="0" smtClean="0">
              <a:latin typeface="微软雅黑"/>
              <a:ea typeface="微软雅黑"/>
              <a:cs typeface="微软雅黑"/>
            </a:endParaRPr>
          </a:p>
          <a:p>
            <a:pPr marL="285750" indent="-285750">
              <a:buFont typeface="Arial"/>
              <a:buChar char="•"/>
            </a:pPr>
            <a:r>
              <a:rPr kumimoji="1" lang="zh-CN" altLang="en-US" sz="1600" dirty="0" smtClean="0">
                <a:latin typeface="微软雅黑"/>
                <a:ea typeface="微软雅黑"/>
                <a:cs typeface="微软雅黑"/>
              </a:rPr>
              <a:t>运输及物流服务</a:t>
            </a:r>
            <a:endParaRPr kumimoji="1" lang="en-US" altLang="zh-CN" sz="1600" dirty="0" smtClean="0">
              <a:latin typeface="微软雅黑"/>
              <a:ea typeface="微软雅黑"/>
              <a:cs typeface="微软雅黑"/>
            </a:endParaRPr>
          </a:p>
          <a:p>
            <a:pPr marL="285750" indent="-285750">
              <a:buFont typeface="Arial"/>
              <a:buChar char="•"/>
            </a:pPr>
            <a:r>
              <a:rPr kumimoji="1" lang="zh-CN" altLang="en-US" sz="1600" dirty="0" smtClean="0">
                <a:latin typeface="微软雅黑"/>
                <a:ea typeface="微软雅黑"/>
                <a:cs typeface="微软雅黑"/>
              </a:rPr>
              <a:t>清漆色漆及溶剂</a:t>
            </a:r>
            <a:endParaRPr kumimoji="1" lang="en-US" altLang="zh-CN" sz="1600" dirty="0" smtClean="0">
              <a:latin typeface="微软雅黑"/>
              <a:ea typeface="微软雅黑"/>
              <a:cs typeface="微软雅黑"/>
            </a:endParaRPr>
          </a:p>
          <a:p>
            <a:pPr marL="285750" indent="-285750">
              <a:buFont typeface="Arial"/>
              <a:buChar char="•"/>
            </a:pPr>
            <a:r>
              <a:rPr kumimoji="1" lang="zh-CN" altLang="en-US" sz="1600" dirty="0" smtClean="0">
                <a:latin typeface="微软雅黑"/>
                <a:ea typeface="微软雅黑"/>
                <a:cs typeface="微软雅黑"/>
              </a:rPr>
              <a:t>车辆销售及维修服务</a:t>
            </a:r>
            <a:endParaRPr kumimoji="1" lang="en-US" altLang="zh-CN" sz="1600" dirty="0" smtClean="0">
              <a:latin typeface="微软雅黑"/>
              <a:ea typeface="微软雅黑"/>
              <a:cs typeface="微软雅黑"/>
            </a:endParaRPr>
          </a:p>
          <a:p>
            <a:pPr marL="285750" indent="-285750">
              <a:buFont typeface="Arial"/>
              <a:buChar char="•"/>
            </a:pPr>
            <a:r>
              <a:rPr kumimoji="1" lang="zh-CN" altLang="en-US" sz="1600" dirty="0" smtClean="0">
                <a:latin typeface="微软雅黑"/>
                <a:ea typeface="微软雅黑"/>
                <a:cs typeface="微软雅黑"/>
              </a:rPr>
              <a:t>车辆、专用车辆、零部件及备件</a:t>
            </a:r>
            <a:endParaRPr kumimoji="1" lang="en-US" altLang="zh-CN" sz="1600" dirty="0" smtClean="0">
              <a:latin typeface="微软雅黑"/>
              <a:ea typeface="微软雅黑"/>
              <a:cs typeface="微软雅黑"/>
            </a:endParaRPr>
          </a:p>
        </p:txBody>
      </p:sp>
    </p:spTree>
    <p:extLst>
      <p:ext uri="{BB962C8B-B14F-4D97-AF65-F5344CB8AC3E}">
        <p14:creationId xmlns:p14="http://schemas.microsoft.com/office/powerpoint/2010/main" val="10161413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p:nvPr/>
        </p:nvSpPr>
        <p:spPr>
          <a:xfrm flipH="1">
            <a:off x="5" y="701675"/>
            <a:ext cx="3338513" cy="6156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FFFFFF"/>
              </a:solidFill>
              <a:latin typeface="Open Sans Light" charset="0"/>
              <a:ea typeface="宋体" charset="0"/>
            </a:endParaRPr>
          </a:p>
        </p:txBody>
      </p:sp>
      <p:sp>
        <p:nvSpPr>
          <p:cNvPr id="5" name="Rectangle 3"/>
          <p:cNvSpPr>
            <a:spLocks noChangeArrowheads="1"/>
          </p:cNvSpPr>
          <p:nvPr/>
        </p:nvSpPr>
        <p:spPr bwMode="auto">
          <a:xfrm>
            <a:off x="0" y="-4763"/>
            <a:ext cx="12192000" cy="690563"/>
          </a:xfrm>
          <a:prstGeom prst="rect">
            <a:avLst/>
          </a:prstGeom>
          <a:gradFill rotWithShape="1">
            <a:gsLst>
              <a:gs pos="0">
                <a:srgbClr val="071040"/>
              </a:gs>
              <a:gs pos="88000">
                <a:srgbClr val="559BDB"/>
              </a:gs>
              <a:gs pos="100000">
                <a:srgbClr val="5F96D2"/>
              </a:gs>
            </a:gsLst>
            <a:lin ang="0"/>
          </a:gradFill>
          <a:ln>
            <a:noFill/>
          </a:ln>
          <a:effectLst>
            <a:outerShdw blurRad="57150" dist="19050" dir="5400000" algn="ctr" rotWithShape="0">
              <a:srgbClr val="808080">
                <a:alpha val="6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7" name="TextBox 18"/>
          <p:cNvSpPr txBox="1"/>
          <p:nvPr/>
        </p:nvSpPr>
        <p:spPr bwMode="auto">
          <a:xfrm>
            <a:off x="5475291" y="6451608"/>
            <a:ext cx="1167958" cy="276999"/>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200" dirty="0">
                <a:solidFill>
                  <a:schemeClr val="accent1"/>
                </a:solidFill>
                <a:latin typeface="+mj-lt"/>
              </a:rPr>
              <a:t>XBNIAO.COM</a:t>
            </a:r>
          </a:p>
        </p:txBody>
      </p:sp>
      <p:cxnSp>
        <p:nvCxnSpPr>
          <p:cNvPr id="8" name="Straight Connector 19"/>
          <p:cNvCxnSpPr/>
          <p:nvPr/>
        </p:nvCxnSpPr>
        <p:spPr bwMode="auto">
          <a:xfrm>
            <a:off x="1576391" y="6413500"/>
            <a:ext cx="9091612" cy="0"/>
          </a:xfrm>
          <a:prstGeom prst="line">
            <a:avLst/>
          </a:prstGeom>
          <a:gradFill flip="none" rotWithShape="1">
            <a:gsLst>
              <a:gs pos="0">
                <a:srgbClr val="5F96D2"/>
              </a:gs>
              <a:gs pos="43000">
                <a:schemeClr val="accent1">
                  <a:satMod val="110000"/>
                  <a:lumMod val="100000"/>
                  <a:shade val="100000"/>
                </a:schemeClr>
              </a:gs>
              <a:gs pos="100000">
                <a:srgbClr val="071040"/>
              </a:gs>
            </a:gsLst>
            <a:lin ang="10800000" scaled="0"/>
            <a:tileRect/>
          </a:gradFill>
          <a:ln w="9525"/>
        </p:spPr>
        <p:style>
          <a:lnRef idx="1">
            <a:schemeClr val="accent1"/>
          </a:lnRef>
          <a:fillRef idx="0">
            <a:schemeClr val="accent1"/>
          </a:fillRef>
          <a:effectRef idx="0">
            <a:schemeClr val="accent1"/>
          </a:effectRef>
          <a:fontRef idx="minor">
            <a:schemeClr val="tx1"/>
          </a:fontRef>
        </p:style>
      </p:cxnSp>
      <p:pic>
        <p:nvPicPr>
          <p:cNvPr id="24582" name="图片 20" descr="logo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340" y="106371"/>
            <a:ext cx="415925"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3" name="TextBox 12"/>
          <p:cNvSpPr txBox="1">
            <a:spLocks noChangeArrowheads="1"/>
          </p:cNvSpPr>
          <p:nvPr/>
        </p:nvSpPr>
        <p:spPr bwMode="auto">
          <a:xfrm>
            <a:off x="608018" y="1257308"/>
            <a:ext cx="2031325"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b="1" dirty="0">
                <a:solidFill>
                  <a:srgbClr val="FFFFFF"/>
                </a:solidFill>
                <a:latin typeface="微软雅黑" panose="020B0503020204020204" pitchFamily="34" charset="-122"/>
                <a:ea typeface="微软雅黑" panose="020B0503020204020204" pitchFamily="34" charset="-122"/>
              </a:rPr>
              <a:t>海外运营中心</a:t>
            </a:r>
          </a:p>
        </p:txBody>
      </p:sp>
      <p:pic>
        <p:nvPicPr>
          <p:cNvPr id="24584" name="图片 2" descr="111111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293" y="3157538"/>
            <a:ext cx="2003425" cy="1333500"/>
          </a:xfrm>
          <a:prstGeom prst="rect">
            <a:avLst/>
          </a:prstGeom>
          <a:noFill/>
          <a:ln>
            <a:noFill/>
          </a:ln>
          <a:extLst>
            <a:ext uri="{909E8E84-426E-40dd-AFC4-6F175D3DCCD1}">
              <a14:hiddenFill xmlns="" xmlns:a14="http://schemas.microsoft.com/office/drawing/2010/main">
                <a:solidFill>
                  <a:srgbClr val="FFFFFF">
                    <a:alpha val="69019"/>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文本框 11"/>
          <p:cNvSpPr txBox="1"/>
          <p:nvPr/>
        </p:nvSpPr>
        <p:spPr>
          <a:xfrm>
            <a:off x="4162430" y="3287718"/>
            <a:ext cx="7310439" cy="2146742"/>
          </a:xfrm>
          <a:prstGeom prst="rect">
            <a:avLst/>
          </a:prstGeom>
          <a:noFill/>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nSpc>
                <a:spcPct val="150000"/>
              </a:lnSpc>
            </a:pPr>
            <a:r>
              <a:rPr kumimoji="0" lang="zh-CN" altLang="en-US" sz="1800" b="1" dirty="0">
                <a:latin typeface="微软雅黑" panose="020B0503020204020204" pitchFamily="34" charset="-122"/>
                <a:ea typeface="微软雅黑" panose="020B0503020204020204" pitchFamily="34" charset="-122"/>
              </a:rPr>
              <a:t>小笨鸟认为，海外运营中心作为跨境出口型电商平台是非常重要的支撑，与海外仓不同，海外运营中心除仓储功能外，集展示、销售、物流分拨为一体。因此，小笨鸟</a:t>
            </a:r>
            <a:r>
              <a:rPr kumimoji="0" lang="zh-CN" altLang="en-US" sz="1800" b="1" dirty="0" smtClean="0">
                <a:latin typeface="微软雅黑" panose="020B0503020204020204" pitchFamily="34" charset="-122"/>
                <a:ea typeface="微软雅黑" panose="020B0503020204020204" pitchFamily="34" charset="-122"/>
              </a:rPr>
              <a:t>在</a:t>
            </a:r>
            <a:r>
              <a:rPr kumimoji="0" lang="zh-CN" altLang="en-US" sz="1800" b="1" dirty="0">
                <a:solidFill>
                  <a:srgbClr val="FF0000"/>
                </a:solidFill>
                <a:latin typeface="微软雅黑" panose="020B0503020204020204" pitchFamily="34" charset="-122"/>
                <a:ea typeface="微软雅黑" panose="020B0503020204020204" pitchFamily="34" charset="-122"/>
              </a:rPr>
              <a:t>一带一路</a:t>
            </a:r>
            <a:r>
              <a:rPr kumimoji="0" lang="zh-CN" altLang="en-US" sz="1800" b="1" dirty="0" smtClean="0">
                <a:latin typeface="微软雅黑" panose="020B0503020204020204" pitchFamily="34" charset="-122"/>
                <a:ea typeface="微软雅黑" panose="020B0503020204020204" pitchFamily="34" charset="-122"/>
              </a:rPr>
              <a:t>的</a:t>
            </a:r>
            <a:r>
              <a:rPr kumimoji="0" lang="zh-CN" altLang="en-US" sz="1800" b="1" dirty="0">
                <a:latin typeface="微软雅黑" panose="020B0503020204020204" pitchFamily="34" charset="-122"/>
                <a:ea typeface="微软雅黑" panose="020B0503020204020204" pitchFamily="34" charset="-122"/>
              </a:rPr>
              <a:t>重要节点上，均布有海外运营中心。另外，海外运营中心线下功能外，利用对接的当地电商平台，</a:t>
            </a:r>
            <a:r>
              <a:rPr kumimoji="0" lang="zh-CN" altLang="en-US" sz="1800" b="1" dirty="0">
                <a:solidFill>
                  <a:srgbClr val="2E75B6"/>
                </a:solidFill>
                <a:latin typeface="微软雅黑" panose="020B0503020204020204" pitchFamily="34" charset="-122"/>
                <a:ea typeface="微软雅黑" panose="020B0503020204020204" pitchFamily="34" charset="-122"/>
              </a:rPr>
              <a:t>形成当地电商平台</a:t>
            </a:r>
            <a:r>
              <a:rPr kumimoji="0" lang="en-US" altLang="zh-CN" sz="1800" b="1" dirty="0" smtClean="0">
                <a:solidFill>
                  <a:srgbClr val="2E75B6"/>
                </a:solidFill>
                <a:latin typeface="微软雅黑" panose="020B0503020204020204" pitchFamily="34" charset="-122"/>
                <a:ea typeface="微软雅黑" panose="020B0503020204020204" pitchFamily="34" charset="-122"/>
              </a:rPr>
              <a:t>+</a:t>
            </a:r>
            <a:r>
              <a:rPr kumimoji="0" lang="zh-CN" altLang="en-US" sz="1800" b="1" dirty="0" smtClean="0">
                <a:solidFill>
                  <a:srgbClr val="2E75B6"/>
                </a:solidFill>
                <a:latin typeface="微软雅黑" panose="020B0503020204020204" pitchFamily="34" charset="-122"/>
                <a:ea typeface="微软雅黑" panose="020B0503020204020204" pitchFamily="34" charset="-122"/>
              </a:rPr>
              <a:t>海外仓</a:t>
            </a:r>
            <a:r>
              <a:rPr kumimoji="0" lang="en-US" altLang="zh-CN" sz="1800" b="1" dirty="0" smtClean="0">
                <a:solidFill>
                  <a:srgbClr val="2E75B6"/>
                </a:solidFill>
                <a:latin typeface="微软雅黑" panose="020B0503020204020204" pitchFamily="34" charset="-122"/>
                <a:ea typeface="微软雅黑" panose="020B0503020204020204" pitchFamily="34" charset="-122"/>
              </a:rPr>
              <a:t>+</a:t>
            </a:r>
            <a:r>
              <a:rPr kumimoji="0" lang="zh-CN" altLang="en-US" sz="1800" b="1" dirty="0">
                <a:solidFill>
                  <a:srgbClr val="2E75B6"/>
                </a:solidFill>
                <a:latin typeface="微软雅黑" panose="020B0503020204020204" pitchFamily="34" charset="-122"/>
                <a:ea typeface="微软雅黑" panose="020B0503020204020204" pitchFamily="34" charset="-122"/>
              </a:rPr>
              <a:t>中国产品</a:t>
            </a:r>
            <a:r>
              <a:rPr kumimoji="0" lang="zh-CN" altLang="en-US" sz="1800" b="1" dirty="0">
                <a:latin typeface="微软雅黑" panose="020B0503020204020204" pitchFamily="34" charset="-122"/>
                <a:ea typeface="微软雅黑" panose="020B0503020204020204" pitchFamily="34" charset="-122"/>
              </a:rPr>
              <a:t>的销售模式。</a:t>
            </a:r>
          </a:p>
        </p:txBody>
      </p:sp>
      <p:sp>
        <p:nvSpPr>
          <p:cNvPr id="13" name="Oval 60"/>
          <p:cNvSpPr/>
          <p:nvPr/>
        </p:nvSpPr>
        <p:spPr>
          <a:xfrm>
            <a:off x="4344988" y="1193800"/>
            <a:ext cx="1660525" cy="1657350"/>
          </a:xfrm>
          <a:prstGeom prst="ellipse">
            <a:avLst/>
          </a:prstGeom>
          <a:ln/>
        </p:spPr>
        <p:style>
          <a:lnRef idx="1">
            <a:schemeClr val="accent5"/>
          </a:lnRef>
          <a:fillRef idx="3">
            <a:schemeClr val="accent5"/>
          </a:fillRef>
          <a:effectRef idx="2">
            <a:schemeClr val="accent5"/>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zh-CN" altLang="en-US" sz="800" b="1">
              <a:solidFill>
                <a:srgbClr val="FFFFFF"/>
              </a:solidFill>
              <a:latin typeface="Open Sans" charset="0"/>
              <a:ea typeface="宋体" charset="0"/>
            </a:endParaRPr>
          </a:p>
        </p:txBody>
      </p:sp>
      <p:sp>
        <p:nvSpPr>
          <p:cNvPr id="14" name="Oval 65"/>
          <p:cNvSpPr/>
          <p:nvPr/>
        </p:nvSpPr>
        <p:spPr>
          <a:xfrm>
            <a:off x="9417049" y="1274763"/>
            <a:ext cx="1658939" cy="1655762"/>
          </a:xfrm>
          <a:prstGeom prst="ellipse">
            <a:avLst/>
          </a:prstGeom>
          <a:ln/>
        </p:spPr>
        <p:style>
          <a:lnRef idx="1">
            <a:schemeClr val="accent5"/>
          </a:lnRef>
          <a:fillRef idx="3">
            <a:schemeClr val="accent5"/>
          </a:fillRef>
          <a:effectRef idx="2">
            <a:schemeClr val="accent5"/>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zh-CN" altLang="en-US" sz="800" b="1">
              <a:solidFill>
                <a:srgbClr val="FFFFFF"/>
              </a:solidFill>
              <a:latin typeface="Open Sans" charset="0"/>
              <a:ea typeface="宋体" charset="0"/>
            </a:endParaRPr>
          </a:p>
        </p:txBody>
      </p:sp>
      <p:sp>
        <p:nvSpPr>
          <p:cNvPr id="15" name="Oval 70"/>
          <p:cNvSpPr/>
          <p:nvPr/>
        </p:nvSpPr>
        <p:spPr>
          <a:xfrm>
            <a:off x="6908805" y="1227138"/>
            <a:ext cx="1657351" cy="165735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zh-CN" altLang="en-US" sz="800" b="1">
              <a:solidFill>
                <a:srgbClr val="FFFFFF"/>
              </a:solidFill>
              <a:latin typeface="Open Sans" charset="0"/>
              <a:ea typeface="宋体" charset="0"/>
            </a:endParaRPr>
          </a:p>
        </p:txBody>
      </p:sp>
      <p:sp>
        <p:nvSpPr>
          <p:cNvPr id="24589" name="文本框 3"/>
          <p:cNvSpPr txBox="1">
            <a:spLocks noChangeArrowheads="1"/>
          </p:cNvSpPr>
          <p:nvPr/>
        </p:nvSpPr>
        <p:spPr bwMode="auto">
          <a:xfrm>
            <a:off x="4387849" y="1847850"/>
            <a:ext cx="156966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kumimoji="0" lang="zh-CN" altLang="en-US" sz="1800" b="1" dirty="0">
                <a:solidFill>
                  <a:schemeClr val="bg1"/>
                </a:solidFill>
                <a:latin typeface="微软雅黑" panose="020B0503020204020204" pitchFamily="34" charset="-122"/>
                <a:ea typeface="微软雅黑" panose="020B0503020204020204" pitchFamily="34" charset="-122"/>
              </a:rPr>
              <a:t>当地电商平台</a:t>
            </a:r>
            <a:endParaRPr lang="zh-CN" altLang="en-US" sz="1800" b="1" dirty="0">
              <a:solidFill>
                <a:schemeClr val="bg1"/>
              </a:solidFill>
            </a:endParaRPr>
          </a:p>
        </p:txBody>
      </p:sp>
      <p:sp>
        <p:nvSpPr>
          <p:cNvPr id="24590" name="文本框 24"/>
          <p:cNvSpPr txBox="1">
            <a:spLocks noChangeArrowheads="1"/>
          </p:cNvSpPr>
          <p:nvPr/>
        </p:nvSpPr>
        <p:spPr bwMode="auto">
          <a:xfrm>
            <a:off x="7311747" y="1878013"/>
            <a:ext cx="8771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kumimoji="0" lang="zh-CN" altLang="en-US" sz="1800" b="1" dirty="0" smtClean="0">
                <a:solidFill>
                  <a:schemeClr val="bg1"/>
                </a:solidFill>
                <a:latin typeface="微软雅黑" panose="020B0503020204020204" pitchFamily="34" charset="-122"/>
                <a:ea typeface="微软雅黑" panose="020B0503020204020204" pitchFamily="34" charset="-122"/>
              </a:rPr>
              <a:t>海外仓</a:t>
            </a:r>
            <a:endParaRPr lang="zh-CN" altLang="en-US" sz="1800" b="1" dirty="0">
              <a:solidFill>
                <a:schemeClr val="bg1"/>
              </a:solidFill>
            </a:endParaRPr>
          </a:p>
        </p:txBody>
      </p:sp>
      <p:sp>
        <p:nvSpPr>
          <p:cNvPr id="24591" name="文本框 26"/>
          <p:cNvSpPr txBox="1">
            <a:spLocks noChangeArrowheads="1"/>
          </p:cNvSpPr>
          <p:nvPr/>
        </p:nvSpPr>
        <p:spPr bwMode="auto">
          <a:xfrm>
            <a:off x="9745664" y="1927225"/>
            <a:ext cx="1107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lang="zh-CN" altLang="en-US" sz="1800" b="1">
                <a:solidFill>
                  <a:schemeClr val="bg1"/>
                </a:solidFill>
                <a:latin typeface="微软雅黑" panose="020B0503020204020204" pitchFamily="34" charset="-122"/>
                <a:ea typeface="微软雅黑" panose="020B0503020204020204" pitchFamily="34" charset="-122"/>
              </a:rPr>
              <a:t>中国产品</a:t>
            </a:r>
          </a:p>
        </p:txBody>
      </p:sp>
      <p:sp>
        <p:nvSpPr>
          <p:cNvPr id="19" name="文本框 7"/>
          <p:cNvSpPr txBox="1">
            <a:spLocks noChangeArrowheads="1"/>
          </p:cNvSpPr>
          <p:nvPr/>
        </p:nvSpPr>
        <p:spPr bwMode="auto">
          <a:xfrm>
            <a:off x="341313" y="1825633"/>
            <a:ext cx="2687637" cy="379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pPr algn="just">
              <a:lnSpc>
                <a:spcPct val="120000"/>
              </a:lnSpc>
              <a:defRPr/>
            </a:pPr>
            <a:r>
              <a:rPr lang="en-US" altLang="zh-CN" sz="1600" dirty="0" smtClean="0">
                <a:solidFill>
                  <a:schemeClr val="bg1">
                    <a:lumMod val="85000"/>
                  </a:schemeClr>
                </a:solidFill>
              </a:rPr>
              <a:t>Overseas operations center</a:t>
            </a:r>
            <a:endParaRPr kumimoji="0" lang="zh-CN" altLang="en-US" sz="1600" dirty="0" smtClean="0">
              <a:solidFill>
                <a:schemeClr val="bg1">
                  <a:lumMod val="85000"/>
                </a:schemeClr>
              </a:solidFill>
              <a:latin typeface="微软雅黑 Light" charset="0"/>
              <a:ea typeface="微软雅黑 Light" charset="0"/>
              <a:cs typeface="微软雅黑 Light" charset="0"/>
            </a:endParaRPr>
          </a:p>
        </p:txBody>
      </p:sp>
      <p:sp>
        <p:nvSpPr>
          <p:cNvPr id="24593" name="文本框 4"/>
          <p:cNvSpPr txBox="1">
            <a:spLocks noChangeArrowheads="1"/>
          </p:cNvSpPr>
          <p:nvPr/>
        </p:nvSpPr>
        <p:spPr bwMode="auto">
          <a:xfrm>
            <a:off x="6227767" y="1758950"/>
            <a:ext cx="595035"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lang="zh-CN" altLang="en-US" sz="3200" b="1">
                <a:latin typeface="Avenir Black" charset="0"/>
              </a:rPr>
              <a:t>＋</a:t>
            </a:r>
          </a:p>
        </p:txBody>
      </p:sp>
      <p:sp>
        <p:nvSpPr>
          <p:cNvPr id="24594" name="文本框 29"/>
          <p:cNvSpPr txBox="1">
            <a:spLocks noChangeArrowheads="1"/>
          </p:cNvSpPr>
          <p:nvPr/>
        </p:nvSpPr>
        <p:spPr bwMode="auto">
          <a:xfrm>
            <a:off x="8710618" y="1787525"/>
            <a:ext cx="67786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lang="zh-CN" altLang="en-US" sz="3200" b="1">
                <a:latin typeface="Avenir Black"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ChangeArrowheads="1"/>
          </p:cNvSpPr>
          <p:nvPr/>
        </p:nvSpPr>
        <p:spPr bwMode="auto">
          <a:xfrm>
            <a:off x="0" y="-4763"/>
            <a:ext cx="12192000" cy="690563"/>
          </a:xfrm>
          <a:prstGeom prst="rect">
            <a:avLst/>
          </a:prstGeom>
          <a:gradFill rotWithShape="1">
            <a:gsLst>
              <a:gs pos="0">
                <a:srgbClr val="071040"/>
              </a:gs>
              <a:gs pos="88000">
                <a:srgbClr val="559BDB"/>
              </a:gs>
              <a:gs pos="100000">
                <a:srgbClr val="5F96D2"/>
              </a:gs>
            </a:gsLst>
            <a:lin ang="0"/>
          </a:gradFill>
          <a:ln>
            <a:noFill/>
          </a:ln>
          <a:effectLst>
            <a:outerShdw blurRad="57150" dist="19050" dir="5400000" algn="ctr" rotWithShape="0">
              <a:srgbClr val="808080">
                <a:alpha val="6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5602" name="TextBox 11"/>
          <p:cNvSpPr txBox="1">
            <a:spLocks noChangeArrowheads="1"/>
          </p:cNvSpPr>
          <p:nvPr/>
        </p:nvSpPr>
        <p:spPr bwMode="auto">
          <a:xfrm>
            <a:off x="928688" y="179393"/>
            <a:ext cx="39116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lang="zh-CN" altLang="en-US" sz="1800" b="1" dirty="0">
                <a:solidFill>
                  <a:srgbClr val="FFFFFF"/>
                </a:solidFill>
                <a:latin typeface="微软雅黑" panose="020B0503020204020204" pitchFamily="34" charset="-122"/>
                <a:ea typeface="微软雅黑" panose="020B0503020204020204" pitchFamily="34" charset="-122"/>
              </a:rPr>
              <a:t>小笨鸟巴林运营中心（</a:t>
            </a:r>
            <a:r>
              <a:rPr lang="en-US" altLang="zh-CN" sz="1800" b="1" dirty="0">
                <a:solidFill>
                  <a:srgbClr val="FFFFFF"/>
                </a:solidFill>
                <a:latin typeface="微软雅黑" panose="020B0503020204020204" pitchFamily="34" charset="-122"/>
                <a:ea typeface="微软雅黑" panose="020B0503020204020204" pitchFamily="34" charset="-122"/>
              </a:rPr>
              <a:t>O2O)</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sp>
        <p:nvSpPr>
          <p:cNvPr id="18" name="TextBox 18"/>
          <p:cNvSpPr txBox="1"/>
          <p:nvPr/>
        </p:nvSpPr>
        <p:spPr bwMode="auto">
          <a:xfrm>
            <a:off x="5475291" y="6451608"/>
            <a:ext cx="1167958" cy="276999"/>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200" dirty="0">
                <a:solidFill>
                  <a:schemeClr val="accent1"/>
                </a:solidFill>
                <a:latin typeface="+mj-lt"/>
              </a:rPr>
              <a:t>XBNIAO.COM</a:t>
            </a:r>
          </a:p>
        </p:txBody>
      </p:sp>
      <p:cxnSp>
        <p:nvCxnSpPr>
          <p:cNvPr id="19" name="Straight Connector 19"/>
          <p:cNvCxnSpPr/>
          <p:nvPr/>
        </p:nvCxnSpPr>
        <p:spPr bwMode="auto">
          <a:xfrm>
            <a:off x="1576391" y="6413500"/>
            <a:ext cx="9091612" cy="0"/>
          </a:xfrm>
          <a:prstGeom prst="line">
            <a:avLst/>
          </a:prstGeom>
          <a:gradFill flip="none" rotWithShape="1">
            <a:gsLst>
              <a:gs pos="0">
                <a:srgbClr val="5F96D2"/>
              </a:gs>
              <a:gs pos="43000">
                <a:schemeClr val="accent1">
                  <a:satMod val="110000"/>
                  <a:lumMod val="100000"/>
                  <a:shade val="100000"/>
                </a:schemeClr>
              </a:gs>
              <a:gs pos="100000">
                <a:srgbClr val="071040"/>
              </a:gs>
            </a:gsLst>
            <a:lin ang="10800000" scaled="0"/>
            <a:tileRect/>
          </a:gradFill>
          <a:ln w="9525"/>
        </p:spPr>
        <p:style>
          <a:lnRef idx="1">
            <a:schemeClr val="accent1"/>
          </a:lnRef>
          <a:fillRef idx="0">
            <a:schemeClr val="accent1"/>
          </a:fillRef>
          <a:effectRef idx="0">
            <a:schemeClr val="accent1"/>
          </a:effectRef>
          <a:fontRef idx="minor">
            <a:schemeClr val="tx1"/>
          </a:fontRef>
        </p:style>
      </p:cxnSp>
      <p:pic>
        <p:nvPicPr>
          <p:cNvPr id="25605" name="图片 20" descr="logo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340" y="106371"/>
            <a:ext cx="415925"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2" name="组合 7"/>
          <p:cNvGrpSpPr>
            <a:grpSpLocks/>
          </p:cNvGrpSpPr>
          <p:nvPr/>
        </p:nvGrpSpPr>
        <p:grpSpPr bwMode="auto">
          <a:xfrm>
            <a:off x="5908339" y="1138301"/>
            <a:ext cx="5027748" cy="5027748"/>
            <a:chOff x="2562356" y="583347"/>
            <a:chExt cx="5764192" cy="5764192"/>
          </a:xfrm>
          <a:solidFill>
            <a:srgbClr val="5B9BD5">
              <a:alpha val="58000"/>
            </a:srgbClr>
          </a:solidFill>
        </p:grpSpPr>
        <p:sp>
          <p:nvSpPr>
            <p:cNvPr id="23" name="椭圆 22"/>
            <p:cNvSpPr/>
            <p:nvPr/>
          </p:nvSpPr>
          <p:spPr>
            <a:xfrm>
              <a:off x="2562356" y="583347"/>
              <a:ext cx="5764192" cy="57641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椭圆 23"/>
            <p:cNvSpPr/>
            <p:nvPr/>
          </p:nvSpPr>
          <p:spPr>
            <a:xfrm>
              <a:off x="2910017" y="931009"/>
              <a:ext cx="5068871" cy="5068869"/>
            </a:xfrm>
            <a:prstGeom prst="ellipse">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grpSp>
      <p:sp>
        <p:nvSpPr>
          <p:cNvPr id="25607" name="矩形 1"/>
          <p:cNvSpPr>
            <a:spLocks noChangeArrowheads="1"/>
          </p:cNvSpPr>
          <p:nvPr/>
        </p:nvSpPr>
        <p:spPr bwMode="auto">
          <a:xfrm>
            <a:off x="6851653" y="2343151"/>
            <a:ext cx="3459163" cy="33060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nSpc>
                <a:spcPct val="150000"/>
              </a:lnSpc>
            </a:pPr>
            <a:r>
              <a:rPr kumimoji="0" lang="zh-CN" altLang="en-US" sz="1400" dirty="0">
                <a:solidFill>
                  <a:srgbClr val="FFFFFF"/>
                </a:solidFill>
                <a:latin typeface="微软雅黑" panose="020B0503020204020204" pitchFamily="34" charset="-122"/>
                <a:ea typeface="微软雅黑" panose="020B0503020204020204" pitchFamily="34" charset="-122"/>
              </a:rPr>
              <a:t>小笨鸟巴林运营中心旨在建设完整跨境电商链条，在中东的巴林设有海外运营中心，同时辐射海湾六国。中国企业不仅可以利用小笨鸟平台所提供的海外仓储设施进行本土化平台、本土化语言进行营销，同时，可以利用小笨鸟提供的海外运营中心，将自己的产品直接海外展示。该运营中心及展厅、零售、批发于一体，实现海外市场的线上线下相结合。</a:t>
            </a:r>
          </a:p>
          <a:p>
            <a:pPr>
              <a:lnSpc>
                <a:spcPct val="150000"/>
              </a:lnSpc>
            </a:pPr>
            <a:endParaRPr kumimoji="0"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25608" name="文本框 3"/>
          <p:cNvSpPr txBox="1">
            <a:spLocks noChangeArrowheads="1"/>
          </p:cNvSpPr>
          <p:nvPr/>
        </p:nvSpPr>
        <p:spPr bwMode="auto">
          <a:xfrm>
            <a:off x="6838951" y="2003433"/>
            <a:ext cx="310309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kumimoji="0" lang="zh-CN" altLang="en-US" sz="1800" b="1">
                <a:solidFill>
                  <a:srgbClr val="FFFFFF"/>
                </a:solidFill>
                <a:latin typeface="微软雅黑" panose="020B0503020204020204" pitchFamily="34" charset="-122"/>
                <a:ea typeface="微软雅黑" panose="020B0503020204020204" pitchFamily="34" charset="-122"/>
              </a:rPr>
              <a:t>小笨鸟巴林运营中心（</a:t>
            </a:r>
            <a:r>
              <a:rPr kumimoji="0" lang="en-US" altLang="zh-CN" sz="1800" b="1">
                <a:solidFill>
                  <a:srgbClr val="FFFFFF"/>
                </a:solidFill>
                <a:latin typeface="微软雅黑" panose="020B0503020204020204" pitchFamily="34" charset="-122"/>
                <a:ea typeface="微软雅黑" panose="020B0503020204020204" pitchFamily="34" charset="-122"/>
              </a:rPr>
              <a:t>O2O)</a:t>
            </a:r>
            <a:endParaRPr kumimoji="0" lang="zh-CN" altLang="en-US" sz="1800" b="1">
              <a:solidFill>
                <a:srgbClr val="FFFFFF"/>
              </a:solidFill>
              <a:latin typeface="微软雅黑" panose="020B0503020204020204" pitchFamily="34" charset="-122"/>
              <a:ea typeface="微软雅黑" panose="020B0503020204020204" pitchFamily="34" charset="-122"/>
            </a:endParaRPr>
          </a:p>
          <a:p>
            <a:endParaRPr lang="zh-CN" altLang="en-US" sz="1800"/>
          </a:p>
        </p:txBody>
      </p:sp>
      <p:pic>
        <p:nvPicPr>
          <p:cNvPr id="25609" name="图片 2" descr="pp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8603" y="1219205"/>
            <a:ext cx="3913188" cy="4906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928688" y="2140485"/>
            <a:ext cx="4921495" cy="3059477"/>
          </a:xfrm>
          <a:prstGeom prst="rect">
            <a:avLst/>
          </a:prstGeom>
        </p:spPr>
      </p:pic>
      <p:sp>
        <p:nvSpPr>
          <p:cNvPr id="5" name="TextBox 11"/>
          <p:cNvSpPr txBox="1">
            <a:spLocks noChangeArrowheads="1"/>
          </p:cNvSpPr>
          <p:nvPr/>
        </p:nvSpPr>
        <p:spPr bwMode="auto">
          <a:xfrm>
            <a:off x="928688" y="149455"/>
            <a:ext cx="3441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kumimoji="0" lang="zh-CN" altLang="en-US" sz="1600" dirty="0">
                <a:solidFill>
                  <a:schemeClr val="bg1"/>
                </a:solidFill>
                <a:latin typeface="微软雅黑" panose="020B0503020204020204" pitchFamily="34" charset="-122"/>
                <a:ea typeface="微软雅黑" panose="020B0503020204020204" pitchFamily="34" charset="-122"/>
              </a:rPr>
              <a:t>小笨</a:t>
            </a:r>
            <a:r>
              <a:rPr kumimoji="0" lang="zh-CN" altLang="en-US" sz="1600" dirty="0" smtClean="0">
                <a:solidFill>
                  <a:schemeClr val="bg1"/>
                </a:solidFill>
                <a:latin typeface="微软雅黑" panose="020B0503020204020204" pitchFamily="34" charset="-122"/>
                <a:ea typeface="微软雅黑" panose="020B0503020204020204" pitchFamily="34" charset="-122"/>
              </a:rPr>
              <a:t>鸟</a:t>
            </a:r>
            <a:r>
              <a:rPr kumimoji="0" lang="zh-CN" altLang="en-US" sz="1600" dirty="0">
                <a:solidFill>
                  <a:schemeClr val="bg1"/>
                </a:solidFill>
                <a:latin typeface="微软雅黑" panose="020B0503020204020204" pitchFamily="34" charset="-122"/>
                <a:ea typeface="微软雅黑" panose="020B0503020204020204" pitchFamily="34" charset="-122"/>
              </a:rPr>
              <a:t>巴林</a:t>
            </a:r>
            <a:r>
              <a:rPr kumimoji="0" lang="zh-CN" altLang="en-US" sz="1600" dirty="0" smtClean="0">
                <a:solidFill>
                  <a:schemeClr val="bg1"/>
                </a:solidFill>
                <a:latin typeface="微软雅黑" panose="020B0503020204020204" pitchFamily="34" charset="-122"/>
                <a:ea typeface="微软雅黑" panose="020B0503020204020204" pitchFamily="34" charset="-122"/>
              </a:rPr>
              <a:t>运营</a:t>
            </a:r>
            <a:r>
              <a:rPr kumimoji="0" lang="zh-CN" altLang="en-US" sz="1600" dirty="0">
                <a:solidFill>
                  <a:schemeClr val="bg1"/>
                </a:solidFill>
                <a:latin typeface="微软雅黑" panose="020B0503020204020204" pitchFamily="34" charset="-122"/>
                <a:ea typeface="微软雅黑" panose="020B0503020204020204" pitchFamily="34" charset="-122"/>
              </a:rPr>
              <a:t>中心（展厅）实景</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5151" y="2140484"/>
            <a:ext cx="4589216" cy="3059477"/>
          </a:xfrm>
          <a:prstGeom prst="rect">
            <a:avLst/>
          </a:prstGeom>
        </p:spPr>
      </p:pic>
      <p:sp>
        <p:nvSpPr>
          <p:cNvPr id="10" name="Oval 5"/>
          <p:cNvSpPr/>
          <p:nvPr/>
        </p:nvSpPr>
        <p:spPr>
          <a:xfrm>
            <a:off x="9337675" y="3825875"/>
            <a:ext cx="3506788" cy="35052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b="1" dirty="0">
              <a:latin typeface="+mj-lt"/>
            </a:endParaRPr>
          </a:p>
        </p:txBody>
      </p:sp>
      <p:sp>
        <p:nvSpPr>
          <p:cNvPr id="11" name="TextBox 10"/>
          <p:cNvSpPr txBox="1"/>
          <p:nvPr/>
        </p:nvSpPr>
        <p:spPr>
          <a:xfrm>
            <a:off x="10064195" y="5145088"/>
            <a:ext cx="1723549" cy="707886"/>
          </a:xfrm>
          <a:prstGeom prst="rect">
            <a:avLst/>
          </a:prstGeom>
          <a:noFill/>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2000" b="1" dirty="0" smtClean="0">
                <a:solidFill>
                  <a:srgbClr val="F2F2F2"/>
                </a:solidFill>
                <a:latin typeface="微软雅黑" panose="020B0503020204020204" pitchFamily="34" charset="-122"/>
                <a:ea typeface="微软雅黑" panose="020B0503020204020204" pitchFamily="34" charset="-122"/>
              </a:rPr>
              <a:t>巴林运营中心</a:t>
            </a:r>
            <a:endParaRPr kumimoji="0" lang="en-US" altLang="zh-CN" sz="2000" b="1" dirty="0">
              <a:solidFill>
                <a:srgbClr val="F2F2F2"/>
              </a:solidFill>
              <a:latin typeface="微软雅黑" panose="020B0503020204020204" pitchFamily="34" charset="-122"/>
              <a:ea typeface="微软雅黑" panose="020B0503020204020204" pitchFamily="34" charset="-122"/>
            </a:endParaRPr>
          </a:p>
          <a:p>
            <a:pPr algn="ctr"/>
            <a:r>
              <a:rPr kumimoji="0" lang="zh-CN" altLang="en-US" sz="2000" b="1" dirty="0">
                <a:solidFill>
                  <a:srgbClr val="F2F2F2"/>
                </a:solidFill>
                <a:latin typeface="微软雅黑" panose="020B0503020204020204" pitchFamily="34" charset="-122"/>
                <a:ea typeface="微软雅黑" panose="020B0503020204020204" pitchFamily="34" charset="-122"/>
              </a:rPr>
              <a:t>展厅实景</a:t>
            </a:r>
            <a:endParaRPr kumimoji="0" lang="en-US" altLang="zh-CN" sz="2000" b="1" dirty="0">
              <a:solidFill>
                <a:srgbClr val="F2F2F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1586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714373"/>
            <a:ext cx="7602682" cy="5702011"/>
          </a:xfrm>
          <a:prstGeom prst="rect">
            <a:avLst/>
          </a:prstGeom>
        </p:spPr>
      </p:pic>
      <p:sp>
        <p:nvSpPr>
          <p:cNvPr id="3" name="TextBox 11"/>
          <p:cNvSpPr txBox="1">
            <a:spLocks noChangeArrowheads="1"/>
          </p:cNvSpPr>
          <p:nvPr/>
        </p:nvSpPr>
        <p:spPr bwMode="auto">
          <a:xfrm>
            <a:off x="928688" y="179393"/>
            <a:ext cx="39116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lang="zh-CN" altLang="en-US" sz="1800" b="1" dirty="0">
                <a:solidFill>
                  <a:srgbClr val="FFFFFF"/>
                </a:solidFill>
                <a:latin typeface="微软雅黑" panose="020B0503020204020204" pitchFamily="34" charset="-122"/>
                <a:ea typeface="微软雅黑" panose="020B0503020204020204" pitchFamily="34" charset="-122"/>
              </a:rPr>
              <a:t>小笨</a:t>
            </a:r>
            <a:r>
              <a:rPr lang="zh-CN" altLang="en-US" sz="1800" b="1" dirty="0" smtClean="0">
                <a:solidFill>
                  <a:srgbClr val="FFFFFF"/>
                </a:solidFill>
                <a:latin typeface="微软雅黑" panose="020B0503020204020204" pitchFamily="34" charset="-122"/>
                <a:ea typeface="微软雅黑" panose="020B0503020204020204" pitchFamily="34" charset="-122"/>
              </a:rPr>
              <a:t>鸟美国海外仓</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027701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782" y="732558"/>
            <a:ext cx="7574974" cy="5681231"/>
          </a:xfrm>
          <a:prstGeom prst="rect">
            <a:avLst/>
          </a:prstGeom>
        </p:spPr>
      </p:pic>
      <p:sp>
        <p:nvSpPr>
          <p:cNvPr id="3" name="TextBox 11"/>
          <p:cNvSpPr txBox="1">
            <a:spLocks noChangeArrowheads="1"/>
          </p:cNvSpPr>
          <p:nvPr/>
        </p:nvSpPr>
        <p:spPr bwMode="auto">
          <a:xfrm>
            <a:off x="928688" y="179393"/>
            <a:ext cx="39116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lang="zh-CN" altLang="en-US" sz="1800" b="1" dirty="0">
                <a:solidFill>
                  <a:srgbClr val="FFFFFF"/>
                </a:solidFill>
                <a:latin typeface="微软雅黑" panose="020B0503020204020204" pitchFamily="34" charset="-122"/>
                <a:ea typeface="微软雅黑" panose="020B0503020204020204" pitchFamily="34" charset="-122"/>
              </a:rPr>
              <a:t>小笨</a:t>
            </a:r>
            <a:r>
              <a:rPr lang="zh-CN" altLang="en-US" sz="1800" b="1" dirty="0" smtClean="0">
                <a:solidFill>
                  <a:srgbClr val="FFFFFF"/>
                </a:solidFill>
                <a:latin typeface="微软雅黑" panose="020B0503020204020204" pitchFamily="34" charset="-122"/>
                <a:ea typeface="微软雅黑" panose="020B0503020204020204" pitchFamily="34" charset="-122"/>
              </a:rPr>
              <a:t>鸟美国海外仓</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24171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组 28"/>
          <p:cNvGrpSpPr>
            <a:grpSpLocks/>
          </p:cNvGrpSpPr>
          <p:nvPr/>
        </p:nvGrpSpPr>
        <p:grpSpPr bwMode="auto">
          <a:xfrm>
            <a:off x="2225530" y="-482227"/>
            <a:ext cx="9131903" cy="7207180"/>
            <a:chOff x="207349" y="-115477"/>
            <a:chExt cx="9258300" cy="6858000"/>
          </a:xfrm>
        </p:grpSpPr>
        <p:pic>
          <p:nvPicPr>
            <p:cNvPr id="29709" name="图片 9" descr="ppt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349" y="-115477"/>
              <a:ext cx="92583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10" name="Picture 6" descr="C:\Users\dandan\AppData\Local\Microsoft\Windows\INetCache\IE\TIIKS26S\125px-US_flag_24_stars.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869" y="2837119"/>
              <a:ext cx="419100" cy="220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11" name="Picture 7" descr="C:\Users\dandan\AppData\Local\Microsoft\Windows\INetCache\IE\40QAFYZS\Flag_of_Australia_(converted).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5557" y="4681794"/>
              <a:ext cx="441325" cy="219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椭圆 12"/>
            <p:cNvSpPr/>
            <p:nvPr/>
          </p:nvSpPr>
          <p:spPr>
            <a:xfrm>
              <a:off x="1474174" y="3040474"/>
              <a:ext cx="204788" cy="206375"/>
            </a:xfrm>
            <a:prstGeom prst="ellipse">
              <a:avLst/>
            </a:prstGeom>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zh-CN" altLang="en-US"/>
            </a:p>
          </p:txBody>
        </p:sp>
        <p:sp>
          <p:nvSpPr>
            <p:cNvPr id="14" name="椭圆 13"/>
            <p:cNvSpPr/>
            <p:nvPr/>
          </p:nvSpPr>
          <p:spPr>
            <a:xfrm>
              <a:off x="2512399" y="2897599"/>
              <a:ext cx="204788" cy="204787"/>
            </a:xfrm>
            <a:prstGeom prst="ellipse">
              <a:avLst/>
            </a:prstGeom>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zh-CN" altLang="en-US"/>
            </a:p>
          </p:txBody>
        </p:sp>
        <p:sp>
          <p:nvSpPr>
            <p:cNvPr id="15" name="椭圆 14"/>
            <p:cNvSpPr/>
            <p:nvPr/>
          </p:nvSpPr>
          <p:spPr>
            <a:xfrm>
              <a:off x="7513024" y="4421598"/>
              <a:ext cx="204788" cy="204787"/>
            </a:xfrm>
            <a:prstGeom prst="ellipse">
              <a:avLst/>
            </a:prstGeom>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zh-CN" altLang="en-US"/>
            </a:p>
          </p:txBody>
        </p:sp>
        <p:sp>
          <p:nvSpPr>
            <p:cNvPr id="16" name="椭圆 15"/>
            <p:cNvSpPr/>
            <p:nvPr/>
          </p:nvSpPr>
          <p:spPr>
            <a:xfrm>
              <a:off x="5420699" y="3426235"/>
              <a:ext cx="204788" cy="204788"/>
            </a:xfrm>
            <a:prstGeom prst="ellipse">
              <a:avLst/>
            </a:prstGeom>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zh-CN" altLang="en-US"/>
            </a:p>
          </p:txBody>
        </p:sp>
        <p:sp>
          <p:nvSpPr>
            <p:cNvPr id="17" name="椭圆 16"/>
            <p:cNvSpPr/>
            <p:nvPr/>
          </p:nvSpPr>
          <p:spPr>
            <a:xfrm>
              <a:off x="4776174" y="2794411"/>
              <a:ext cx="204788" cy="204788"/>
            </a:xfrm>
            <a:prstGeom prst="ellipse">
              <a:avLst/>
            </a:prstGeom>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zh-CN" altLang="en-US"/>
            </a:p>
          </p:txBody>
        </p:sp>
        <p:sp>
          <p:nvSpPr>
            <p:cNvPr id="18" name="椭圆 17"/>
            <p:cNvSpPr/>
            <p:nvPr/>
          </p:nvSpPr>
          <p:spPr>
            <a:xfrm>
              <a:off x="5309574" y="2646774"/>
              <a:ext cx="204788" cy="204787"/>
            </a:xfrm>
            <a:prstGeom prst="ellipse">
              <a:avLst/>
            </a:prstGeom>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zh-CN" altLang="en-US"/>
            </a:p>
          </p:txBody>
        </p:sp>
        <p:pic>
          <p:nvPicPr>
            <p:cNvPr id="297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8894" y="3326069"/>
              <a:ext cx="468313"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97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9444" y="2752982"/>
              <a:ext cx="417513" cy="288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972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5644" y="2606932"/>
              <a:ext cx="338138" cy="231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972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3819" y="3213357"/>
              <a:ext cx="446088"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 name="椭圆 22"/>
            <p:cNvSpPr/>
            <p:nvPr/>
          </p:nvSpPr>
          <p:spPr>
            <a:xfrm>
              <a:off x="7171712" y="3035711"/>
              <a:ext cx="204787" cy="204788"/>
            </a:xfrm>
            <a:prstGeom prst="ellips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anchor="ctr"/>
            <a:lstStyle/>
            <a:p>
              <a:pPr algn="ctr">
                <a:defRPr/>
              </a:pPr>
              <a:endParaRPr lang="zh-CN" altLang="en-US"/>
            </a:p>
          </p:txBody>
        </p:sp>
        <p:sp>
          <p:nvSpPr>
            <p:cNvPr id="24" name="椭圆 23"/>
            <p:cNvSpPr/>
            <p:nvPr/>
          </p:nvSpPr>
          <p:spPr>
            <a:xfrm>
              <a:off x="7157424" y="3315110"/>
              <a:ext cx="204788" cy="206375"/>
            </a:xfrm>
            <a:prstGeom prst="ellips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anchor="ctr"/>
            <a:lstStyle/>
            <a:p>
              <a:pPr algn="ctr">
                <a:defRPr/>
              </a:pPr>
              <a:endParaRPr lang="zh-CN" altLang="en-US"/>
            </a:p>
          </p:txBody>
        </p:sp>
        <p:sp>
          <p:nvSpPr>
            <p:cNvPr id="25" name="椭圆 24"/>
            <p:cNvSpPr/>
            <p:nvPr/>
          </p:nvSpPr>
          <p:spPr>
            <a:xfrm>
              <a:off x="6917712" y="3534185"/>
              <a:ext cx="204787" cy="204788"/>
            </a:xfrm>
            <a:prstGeom prst="ellips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anchor="ctr"/>
            <a:lstStyle/>
            <a:p>
              <a:pPr algn="ctr">
                <a:defRPr/>
              </a:pPr>
              <a:endParaRPr lang="zh-CN" altLang="en-US"/>
            </a:p>
          </p:txBody>
        </p:sp>
      </p:grpSp>
      <p:sp>
        <p:nvSpPr>
          <p:cNvPr id="2" name="Rectangle 3"/>
          <p:cNvSpPr>
            <a:spLocks noChangeArrowheads="1"/>
          </p:cNvSpPr>
          <p:nvPr/>
        </p:nvSpPr>
        <p:spPr bwMode="auto">
          <a:xfrm>
            <a:off x="0" y="-4763"/>
            <a:ext cx="12192000" cy="690563"/>
          </a:xfrm>
          <a:prstGeom prst="rect">
            <a:avLst/>
          </a:prstGeom>
          <a:gradFill rotWithShape="1">
            <a:gsLst>
              <a:gs pos="0">
                <a:srgbClr val="071040"/>
              </a:gs>
              <a:gs pos="88000">
                <a:srgbClr val="559BDB"/>
              </a:gs>
              <a:gs pos="100000">
                <a:srgbClr val="5F96D2"/>
              </a:gs>
            </a:gsLst>
            <a:lin ang="0"/>
          </a:gradFill>
          <a:ln>
            <a:noFill/>
          </a:ln>
          <a:effectLst>
            <a:outerShdw blurRad="57150" dist="19050" dir="5400000" algn="ctr" rotWithShape="0">
              <a:srgbClr val="808080">
                <a:alpha val="6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9699" name="TextBox 11"/>
          <p:cNvSpPr txBox="1">
            <a:spLocks noChangeArrowheads="1"/>
          </p:cNvSpPr>
          <p:nvPr/>
        </p:nvSpPr>
        <p:spPr bwMode="auto">
          <a:xfrm>
            <a:off x="928688" y="179389"/>
            <a:ext cx="267652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kumimoji="0" lang="zh-CN" altLang="en-US" sz="1600" dirty="0">
                <a:solidFill>
                  <a:schemeClr val="bg1"/>
                </a:solidFill>
                <a:latin typeface="微软雅黑" panose="020B0503020204020204" pitchFamily="34" charset="-122"/>
                <a:ea typeface="微软雅黑" panose="020B0503020204020204" pitchFamily="34" charset="-122"/>
              </a:rPr>
              <a:t>小笨鸟全球运营中心布局图</a:t>
            </a:r>
          </a:p>
        </p:txBody>
      </p:sp>
      <p:sp>
        <p:nvSpPr>
          <p:cNvPr id="4" name="TextBox 18"/>
          <p:cNvSpPr txBox="1"/>
          <p:nvPr/>
        </p:nvSpPr>
        <p:spPr bwMode="auto">
          <a:xfrm>
            <a:off x="5475291" y="6451608"/>
            <a:ext cx="1167958" cy="276999"/>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200" dirty="0">
                <a:solidFill>
                  <a:schemeClr val="accent1"/>
                </a:solidFill>
                <a:latin typeface="+mj-lt"/>
              </a:rPr>
              <a:t>XBNIAO.COM</a:t>
            </a:r>
          </a:p>
        </p:txBody>
      </p:sp>
      <p:cxnSp>
        <p:nvCxnSpPr>
          <p:cNvPr id="5" name="Straight Connector 19"/>
          <p:cNvCxnSpPr/>
          <p:nvPr/>
        </p:nvCxnSpPr>
        <p:spPr bwMode="auto">
          <a:xfrm>
            <a:off x="1576391" y="6413500"/>
            <a:ext cx="9091612" cy="0"/>
          </a:xfrm>
          <a:prstGeom prst="line">
            <a:avLst/>
          </a:prstGeom>
          <a:gradFill flip="none" rotWithShape="1">
            <a:gsLst>
              <a:gs pos="0">
                <a:srgbClr val="5F96D2"/>
              </a:gs>
              <a:gs pos="43000">
                <a:schemeClr val="accent1">
                  <a:satMod val="110000"/>
                  <a:lumMod val="100000"/>
                  <a:shade val="100000"/>
                </a:schemeClr>
              </a:gs>
              <a:gs pos="100000">
                <a:srgbClr val="071040"/>
              </a:gs>
            </a:gsLst>
            <a:lin ang="10800000" scaled="0"/>
            <a:tileRect/>
          </a:gradFill>
          <a:ln w="9525"/>
        </p:spPr>
        <p:style>
          <a:lnRef idx="1">
            <a:schemeClr val="accent1"/>
          </a:lnRef>
          <a:fillRef idx="0">
            <a:schemeClr val="accent1"/>
          </a:fillRef>
          <a:effectRef idx="0">
            <a:schemeClr val="accent1"/>
          </a:effectRef>
          <a:fontRef idx="minor">
            <a:schemeClr val="tx1"/>
          </a:fontRef>
        </p:style>
      </p:cxnSp>
      <p:pic>
        <p:nvPicPr>
          <p:cNvPr id="29702" name="图片 20" descr="logo2.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4340" y="106371"/>
            <a:ext cx="415925"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9703" name="组 32"/>
          <p:cNvGrpSpPr>
            <a:grpSpLocks/>
          </p:cNvGrpSpPr>
          <p:nvPr/>
        </p:nvGrpSpPr>
        <p:grpSpPr bwMode="auto">
          <a:xfrm>
            <a:off x="7375656" y="862880"/>
            <a:ext cx="1619349" cy="369332"/>
            <a:chOff x="3216480" y="1037765"/>
            <a:chExt cx="1618784" cy="369332"/>
          </a:xfrm>
        </p:grpSpPr>
        <p:sp>
          <p:nvSpPr>
            <p:cNvPr id="26" name="椭圆 25"/>
            <p:cNvSpPr/>
            <p:nvPr/>
          </p:nvSpPr>
          <p:spPr>
            <a:xfrm>
              <a:off x="3216480" y="1145715"/>
              <a:ext cx="204716" cy="204787"/>
            </a:xfrm>
            <a:prstGeom prst="ellips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anchor="ctr"/>
            <a:lstStyle/>
            <a:p>
              <a:pPr algn="ctr">
                <a:defRPr/>
              </a:pPr>
              <a:endParaRPr lang="zh-CN" altLang="en-US"/>
            </a:p>
          </p:txBody>
        </p:sp>
        <p:sp>
          <p:nvSpPr>
            <p:cNvPr id="29708" name="TextBox 12"/>
            <p:cNvSpPr txBox="1">
              <a:spLocks noChangeArrowheads="1"/>
            </p:cNvSpPr>
            <p:nvPr/>
          </p:nvSpPr>
          <p:spPr bwMode="auto">
            <a:xfrm>
              <a:off x="3496903" y="1037765"/>
              <a:ext cx="13383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kumimoji="0" lang="zh-CN" altLang="en-US" sz="1800" dirty="0">
                  <a:latin typeface="微软雅黑" panose="020B0503020204020204" pitchFamily="34" charset="-122"/>
                  <a:ea typeface="微软雅黑" panose="020B0503020204020204" pitchFamily="34" charset="-122"/>
                </a:rPr>
                <a:t>国内集仓库</a:t>
              </a:r>
            </a:p>
          </p:txBody>
        </p:sp>
      </p:grpSp>
      <p:grpSp>
        <p:nvGrpSpPr>
          <p:cNvPr id="29704" name="组 31"/>
          <p:cNvGrpSpPr>
            <a:grpSpLocks/>
          </p:cNvGrpSpPr>
          <p:nvPr/>
        </p:nvGrpSpPr>
        <p:grpSpPr bwMode="auto">
          <a:xfrm>
            <a:off x="4258952" y="938818"/>
            <a:ext cx="1858161" cy="369332"/>
            <a:chOff x="6083966" y="1061321"/>
            <a:chExt cx="1857264" cy="369332"/>
          </a:xfrm>
        </p:grpSpPr>
        <p:sp>
          <p:nvSpPr>
            <p:cNvPr id="27" name="椭圆 26"/>
            <p:cNvSpPr/>
            <p:nvPr/>
          </p:nvSpPr>
          <p:spPr>
            <a:xfrm>
              <a:off x="6083966" y="1143871"/>
              <a:ext cx="204688" cy="204787"/>
            </a:xfrm>
            <a:prstGeom prst="ellipse">
              <a:avLst/>
            </a:prstGeom>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zh-CN" altLang="en-US"/>
            </a:p>
          </p:txBody>
        </p:sp>
        <p:sp>
          <p:nvSpPr>
            <p:cNvPr id="29706" name="TextBox 12"/>
            <p:cNvSpPr txBox="1">
              <a:spLocks noChangeArrowheads="1"/>
            </p:cNvSpPr>
            <p:nvPr/>
          </p:nvSpPr>
          <p:spPr bwMode="auto">
            <a:xfrm>
              <a:off x="6372327" y="1061321"/>
              <a:ext cx="156890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kumimoji="0" lang="zh-CN" altLang="en-US" sz="1800" dirty="0" smtClean="0">
                  <a:latin typeface="微软雅黑" panose="020B0503020204020204" pitchFamily="34" charset="-122"/>
                  <a:ea typeface="微软雅黑" panose="020B0503020204020204" pitchFamily="34" charset="-122"/>
                </a:rPr>
                <a:t>海外运营中心</a:t>
              </a:r>
              <a:endParaRPr kumimoji="0" lang="zh-CN" altLang="en-US" sz="1800" dirty="0">
                <a:latin typeface="微软雅黑" panose="020B0503020204020204" pitchFamily="34" charset="-122"/>
                <a:ea typeface="微软雅黑" panose="020B0503020204020204" pitchFamily="34" charset="-122"/>
              </a:endParaRPr>
            </a:p>
          </p:txBody>
        </p:sp>
      </p:grpSp>
      <p:graphicFrame>
        <p:nvGraphicFramePr>
          <p:cNvPr id="35" name="Diagram 21"/>
          <p:cNvGraphicFramePr/>
          <p:nvPr>
            <p:extLst>
              <p:ext uri="{D42A27DB-BD31-4B8C-83A1-F6EECF244321}">
                <p14:modId xmlns:p14="http://schemas.microsoft.com/office/powerpoint/2010/main" val="1773188650"/>
              </p:ext>
            </p:extLst>
          </p:nvPr>
        </p:nvGraphicFramePr>
        <p:xfrm>
          <a:off x="551419" y="2690669"/>
          <a:ext cx="3294871" cy="359432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6" name="Oval 22"/>
          <p:cNvSpPr/>
          <p:nvPr/>
        </p:nvSpPr>
        <p:spPr>
          <a:xfrm>
            <a:off x="551415" y="2842389"/>
            <a:ext cx="3282776" cy="3277809"/>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
          <p:cNvGrpSpPr/>
          <p:nvPr/>
        </p:nvGrpSpPr>
        <p:grpSpPr>
          <a:xfrm>
            <a:off x="509356" y="5500289"/>
            <a:ext cx="819317" cy="815356"/>
            <a:chOff x="3799260" y="2797479"/>
            <a:chExt cx="569682" cy="566928"/>
          </a:xfrm>
        </p:grpSpPr>
        <p:sp>
          <p:nvSpPr>
            <p:cNvPr id="38" name="Oval 28"/>
            <p:cNvSpPr/>
            <p:nvPr/>
          </p:nvSpPr>
          <p:spPr>
            <a:xfrm>
              <a:off x="3799260" y="2797479"/>
              <a:ext cx="569682" cy="5669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latin typeface="+mj-lt"/>
              </a:endParaRPr>
            </a:p>
          </p:txBody>
        </p:sp>
        <p:sp>
          <p:nvSpPr>
            <p:cNvPr id="39" name="Shopping Cart Icon"/>
            <p:cNvSpPr>
              <a:spLocks noChangeAspect="1" noEditPoints="1"/>
            </p:cNvSpPr>
            <p:nvPr/>
          </p:nvSpPr>
          <p:spPr bwMode="auto">
            <a:xfrm>
              <a:off x="3949189" y="2968148"/>
              <a:ext cx="269825" cy="225591"/>
            </a:xfrm>
            <a:custGeom>
              <a:avLst/>
              <a:gdLst>
                <a:gd name="T0" fmla="*/ 494 w 678"/>
                <a:gd name="T1" fmla="*/ 423 h 564"/>
                <a:gd name="T2" fmla="*/ 565 w 678"/>
                <a:gd name="T3" fmla="*/ 493 h 564"/>
                <a:gd name="T4" fmla="*/ 494 w 678"/>
                <a:gd name="T5" fmla="*/ 564 h 564"/>
                <a:gd name="T6" fmla="*/ 424 w 678"/>
                <a:gd name="T7" fmla="*/ 493 h 564"/>
                <a:gd name="T8" fmla="*/ 494 w 678"/>
                <a:gd name="T9" fmla="*/ 423 h 564"/>
                <a:gd name="T10" fmla="*/ 212 w 678"/>
                <a:gd name="T11" fmla="*/ 423 h 564"/>
                <a:gd name="T12" fmla="*/ 283 w 678"/>
                <a:gd name="T13" fmla="*/ 493 h 564"/>
                <a:gd name="T14" fmla="*/ 212 w 678"/>
                <a:gd name="T15" fmla="*/ 564 h 564"/>
                <a:gd name="T16" fmla="*/ 142 w 678"/>
                <a:gd name="T17" fmla="*/ 493 h 564"/>
                <a:gd name="T18" fmla="*/ 212 w 678"/>
                <a:gd name="T19" fmla="*/ 423 h 564"/>
                <a:gd name="T20" fmla="*/ 113 w 678"/>
                <a:gd name="T21" fmla="*/ 395 h 564"/>
                <a:gd name="T22" fmla="*/ 113 w 678"/>
                <a:gd name="T23" fmla="*/ 310 h 564"/>
                <a:gd name="T24" fmla="*/ 57 w 678"/>
                <a:gd name="T25" fmla="*/ 84 h 564"/>
                <a:gd name="T26" fmla="*/ 0 w 678"/>
                <a:gd name="T27" fmla="*/ 84 h 564"/>
                <a:gd name="T28" fmla="*/ 0 w 678"/>
                <a:gd name="T29" fmla="*/ 0 h 564"/>
                <a:gd name="T30" fmla="*/ 142 w 678"/>
                <a:gd name="T31" fmla="*/ 0 h 564"/>
                <a:gd name="T32" fmla="*/ 142 w 678"/>
                <a:gd name="T33" fmla="*/ 84 h 564"/>
                <a:gd name="T34" fmla="*/ 678 w 678"/>
                <a:gd name="T35" fmla="*/ 84 h 564"/>
                <a:gd name="T36" fmla="*/ 593 w 678"/>
                <a:gd name="T37" fmla="*/ 395 h 564"/>
                <a:gd name="T38" fmla="*/ 113 w 678"/>
                <a:gd name="T39" fmla="*/ 395 h 564"/>
                <a:gd name="T40" fmla="*/ 201 w 678"/>
                <a:gd name="T41" fmla="*/ 310 h 564"/>
                <a:gd name="T42" fmla="*/ 534 w 678"/>
                <a:gd name="T43" fmla="*/ 310 h 564"/>
                <a:gd name="T44" fmla="*/ 568 w 678"/>
                <a:gd name="T45" fmla="*/ 169 h 564"/>
                <a:gd name="T46" fmla="*/ 167 w 678"/>
                <a:gd name="T47" fmla="*/ 169 h 564"/>
                <a:gd name="T48" fmla="*/ 201 w 678"/>
                <a:gd name="T49" fmla="*/ 3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8" h="564">
                  <a:moveTo>
                    <a:pt x="494" y="423"/>
                  </a:moveTo>
                  <a:cubicBezTo>
                    <a:pt x="533" y="423"/>
                    <a:pt x="565" y="454"/>
                    <a:pt x="565" y="493"/>
                  </a:cubicBezTo>
                  <a:cubicBezTo>
                    <a:pt x="565" y="532"/>
                    <a:pt x="533" y="564"/>
                    <a:pt x="494" y="564"/>
                  </a:cubicBezTo>
                  <a:cubicBezTo>
                    <a:pt x="455" y="564"/>
                    <a:pt x="424" y="532"/>
                    <a:pt x="424" y="493"/>
                  </a:cubicBezTo>
                  <a:cubicBezTo>
                    <a:pt x="424" y="454"/>
                    <a:pt x="455" y="423"/>
                    <a:pt x="494" y="423"/>
                  </a:cubicBezTo>
                  <a:close/>
                  <a:moveTo>
                    <a:pt x="212" y="423"/>
                  </a:moveTo>
                  <a:cubicBezTo>
                    <a:pt x="251" y="423"/>
                    <a:pt x="283" y="454"/>
                    <a:pt x="283" y="493"/>
                  </a:cubicBezTo>
                  <a:cubicBezTo>
                    <a:pt x="283" y="532"/>
                    <a:pt x="251" y="564"/>
                    <a:pt x="212" y="564"/>
                  </a:cubicBezTo>
                  <a:cubicBezTo>
                    <a:pt x="173" y="564"/>
                    <a:pt x="142" y="532"/>
                    <a:pt x="142" y="493"/>
                  </a:cubicBezTo>
                  <a:cubicBezTo>
                    <a:pt x="142" y="454"/>
                    <a:pt x="173" y="423"/>
                    <a:pt x="212" y="423"/>
                  </a:cubicBezTo>
                  <a:close/>
                  <a:moveTo>
                    <a:pt x="113" y="395"/>
                  </a:moveTo>
                  <a:lnTo>
                    <a:pt x="113" y="310"/>
                  </a:lnTo>
                  <a:lnTo>
                    <a:pt x="57" y="84"/>
                  </a:lnTo>
                  <a:lnTo>
                    <a:pt x="0" y="84"/>
                  </a:lnTo>
                  <a:lnTo>
                    <a:pt x="0" y="0"/>
                  </a:lnTo>
                  <a:lnTo>
                    <a:pt x="142" y="0"/>
                  </a:lnTo>
                  <a:lnTo>
                    <a:pt x="142" y="84"/>
                  </a:lnTo>
                  <a:lnTo>
                    <a:pt x="678" y="84"/>
                  </a:lnTo>
                  <a:lnTo>
                    <a:pt x="593" y="395"/>
                  </a:lnTo>
                  <a:lnTo>
                    <a:pt x="113" y="395"/>
                  </a:lnTo>
                  <a:close/>
                  <a:moveTo>
                    <a:pt x="201" y="310"/>
                  </a:moveTo>
                  <a:lnTo>
                    <a:pt x="534" y="310"/>
                  </a:lnTo>
                  <a:lnTo>
                    <a:pt x="568" y="169"/>
                  </a:lnTo>
                  <a:lnTo>
                    <a:pt x="167" y="169"/>
                  </a:lnTo>
                  <a:lnTo>
                    <a:pt x="201" y="31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900"/>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eb Icon"/>
          <p:cNvSpPr>
            <a:spLocks noChangeAspect="1" noEditPoints="1"/>
          </p:cNvSpPr>
          <p:nvPr/>
        </p:nvSpPr>
        <p:spPr bwMode="auto">
          <a:xfrm>
            <a:off x="1092200" y="696913"/>
            <a:ext cx="558800" cy="563562"/>
          </a:xfrm>
          <a:custGeom>
            <a:avLst/>
            <a:gdLst>
              <a:gd name="T0" fmla="*/ 560336 w 790"/>
              <a:gd name="T1" fmla="*/ 282139 h 790"/>
              <a:gd name="T2" fmla="*/ 0 w 790"/>
              <a:gd name="T3" fmla="*/ 282139 h 790"/>
              <a:gd name="T4" fmla="*/ 40429 w 790"/>
              <a:gd name="T5" fmla="*/ 262139 h 790"/>
              <a:gd name="T6" fmla="*/ 133346 w 790"/>
              <a:gd name="T7" fmla="*/ 167855 h 790"/>
              <a:gd name="T8" fmla="*/ 40429 w 790"/>
              <a:gd name="T9" fmla="*/ 262139 h 790"/>
              <a:gd name="T10" fmla="*/ 107102 w 790"/>
              <a:gd name="T11" fmla="*/ 114284 h 790"/>
              <a:gd name="T12" fmla="*/ 179449 w 790"/>
              <a:gd name="T13" fmla="*/ 62856 h 790"/>
              <a:gd name="T14" fmla="*/ 260308 w 790"/>
              <a:gd name="T15" fmla="*/ 191426 h 790"/>
              <a:gd name="T16" fmla="*/ 160299 w 790"/>
              <a:gd name="T17" fmla="*/ 262139 h 790"/>
              <a:gd name="T18" fmla="*/ 260308 w 790"/>
              <a:gd name="T19" fmla="*/ 43571 h 790"/>
              <a:gd name="T20" fmla="*/ 260308 w 790"/>
              <a:gd name="T21" fmla="*/ 150712 h 790"/>
              <a:gd name="T22" fmla="*/ 519197 w 790"/>
              <a:gd name="T23" fmla="*/ 262139 h 790"/>
              <a:gd name="T24" fmla="*/ 426281 w 790"/>
              <a:gd name="T25" fmla="*/ 167855 h 790"/>
              <a:gd name="T26" fmla="*/ 519197 w 790"/>
              <a:gd name="T27" fmla="*/ 262139 h 790"/>
              <a:gd name="T28" fmla="*/ 414932 w 790"/>
              <a:gd name="T29" fmla="*/ 130712 h 790"/>
              <a:gd name="T30" fmla="*/ 380887 w 790"/>
              <a:gd name="T31" fmla="*/ 62856 h 790"/>
              <a:gd name="T32" fmla="*/ 400037 w 790"/>
              <a:gd name="T33" fmla="*/ 262139 h 790"/>
              <a:gd name="T34" fmla="*/ 300028 w 790"/>
              <a:gd name="T35" fmla="*/ 191426 h 790"/>
              <a:gd name="T36" fmla="*/ 300028 w 790"/>
              <a:gd name="T37" fmla="*/ 43571 h 790"/>
              <a:gd name="T38" fmla="*/ 377340 w 790"/>
              <a:gd name="T39" fmla="*/ 140712 h 790"/>
              <a:gd name="T40" fmla="*/ 519197 w 790"/>
              <a:gd name="T41" fmla="*/ 302853 h 790"/>
              <a:gd name="T42" fmla="*/ 426281 w 790"/>
              <a:gd name="T43" fmla="*/ 397137 h 790"/>
              <a:gd name="T44" fmla="*/ 519197 w 790"/>
              <a:gd name="T45" fmla="*/ 302853 h 790"/>
              <a:gd name="T46" fmla="*/ 453234 w 790"/>
              <a:gd name="T47" fmla="*/ 450708 h 790"/>
              <a:gd name="T48" fmla="*/ 380887 w 790"/>
              <a:gd name="T49" fmla="*/ 502136 h 790"/>
              <a:gd name="T50" fmla="*/ 300028 w 790"/>
              <a:gd name="T51" fmla="*/ 373566 h 790"/>
              <a:gd name="T52" fmla="*/ 400037 w 790"/>
              <a:gd name="T53" fmla="*/ 302853 h 790"/>
              <a:gd name="T54" fmla="*/ 300028 w 790"/>
              <a:gd name="T55" fmla="*/ 520707 h 790"/>
              <a:gd name="T56" fmla="*/ 300028 w 790"/>
              <a:gd name="T57" fmla="*/ 413566 h 790"/>
              <a:gd name="T58" fmla="*/ 40429 w 790"/>
              <a:gd name="T59" fmla="*/ 302853 h 790"/>
              <a:gd name="T60" fmla="*/ 133346 w 790"/>
              <a:gd name="T61" fmla="*/ 397137 h 790"/>
              <a:gd name="T62" fmla="*/ 40429 w 790"/>
              <a:gd name="T63" fmla="*/ 302853 h 790"/>
              <a:gd name="T64" fmla="*/ 145404 w 790"/>
              <a:gd name="T65" fmla="*/ 434280 h 790"/>
              <a:gd name="T66" fmla="*/ 179449 w 790"/>
              <a:gd name="T67" fmla="*/ 502136 h 790"/>
              <a:gd name="T68" fmla="*/ 160299 w 790"/>
              <a:gd name="T69" fmla="*/ 302853 h 790"/>
              <a:gd name="T70" fmla="*/ 260308 w 790"/>
              <a:gd name="T71" fmla="*/ 373566 h 790"/>
              <a:gd name="T72" fmla="*/ 260308 w 790"/>
              <a:gd name="T73" fmla="*/ 520707 h 790"/>
              <a:gd name="T74" fmla="*/ 182996 w 790"/>
              <a:gd name="T75" fmla="*/ 423566 h 7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90" h="790">
                <a:moveTo>
                  <a:pt x="395" y="0"/>
                </a:moveTo>
                <a:cubicBezTo>
                  <a:pt x="613" y="0"/>
                  <a:pt x="790" y="177"/>
                  <a:pt x="790" y="395"/>
                </a:cubicBezTo>
                <a:cubicBezTo>
                  <a:pt x="790" y="614"/>
                  <a:pt x="613" y="790"/>
                  <a:pt x="395" y="790"/>
                </a:cubicBezTo>
                <a:cubicBezTo>
                  <a:pt x="177" y="790"/>
                  <a:pt x="0" y="614"/>
                  <a:pt x="0" y="395"/>
                </a:cubicBezTo>
                <a:cubicBezTo>
                  <a:pt x="0" y="177"/>
                  <a:pt x="177" y="0"/>
                  <a:pt x="395" y="0"/>
                </a:cubicBezTo>
                <a:close/>
                <a:moveTo>
                  <a:pt x="57" y="367"/>
                </a:moveTo>
                <a:lnTo>
                  <a:pt x="170" y="367"/>
                </a:lnTo>
                <a:cubicBezTo>
                  <a:pt x="172" y="320"/>
                  <a:pt x="178" y="276"/>
                  <a:pt x="188" y="235"/>
                </a:cubicBezTo>
                <a:cubicBezTo>
                  <a:pt x="162" y="226"/>
                  <a:pt x="138" y="215"/>
                  <a:pt x="116" y="203"/>
                </a:cubicBezTo>
                <a:cubicBezTo>
                  <a:pt x="83" y="250"/>
                  <a:pt x="62" y="306"/>
                  <a:pt x="57" y="367"/>
                </a:cubicBezTo>
                <a:close/>
                <a:moveTo>
                  <a:pt x="253" y="88"/>
                </a:moveTo>
                <a:cubicBezTo>
                  <a:pt x="215" y="105"/>
                  <a:pt x="180" y="130"/>
                  <a:pt x="151" y="160"/>
                </a:cubicBezTo>
                <a:cubicBezTo>
                  <a:pt x="167" y="169"/>
                  <a:pt x="185" y="176"/>
                  <a:pt x="205" y="183"/>
                </a:cubicBezTo>
                <a:cubicBezTo>
                  <a:pt x="218" y="147"/>
                  <a:pt x="234" y="114"/>
                  <a:pt x="253" y="88"/>
                </a:cubicBezTo>
                <a:close/>
                <a:moveTo>
                  <a:pt x="367" y="367"/>
                </a:moveTo>
                <a:lnTo>
                  <a:pt x="367" y="268"/>
                </a:lnTo>
                <a:cubicBezTo>
                  <a:pt x="323" y="266"/>
                  <a:pt x="281" y="260"/>
                  <a:pt x="242" y="251"/>
                </a:cubicBezTo>
                <a:cubicBezTo>
                  <a:pt x="233" y="287"/>
                  <a:pt x="228" y="326"/>
                  <a:pt x="226" y="367"/>
                </a:cubicBezTo>
                <a:lnTo>
                  <a:pt x="367" y="367"/>
                </a:lnTo>
                <a:close/>
                <a:moveTo>
                  <a:pt x="367" y="61"/>
                </a:moveTo>
                <a:cubicBezTo>
                  <a:pt x="322" y="76"/>
                  <a:pt x="283" y="127"/>
                  <a:pt x="258" y="197"/>
                </a:cubicBezTo>
                <a:cubicBezTo>
                  <a:pt x="291" y="205"/>
                  <a:pt x="328" y="210"/>
                  <a:pt x="367" y="211"/>
                </a:cubicBezTo>
                <a:lnTo>
                  <a:pt x="367" y="61"/>
                </a:lnTo>
                <a:close/>
                <a:moveTo>
                  <a:pt x="732" y="367"/>
                </a:moveTo>
                <a:cubicBezTo>
                  <a:pt x="727" y="306"/>
                  <a:pt x="706" y="250"/>
                  <a:pt x="673" y="203"/>
                </a:cubicBezTo>
                <a:cubicBezTo>
                  <a:pt x="652" y="215"/>
                  <a:pt x="628" y="226"/>
                  <a:pt x="601" y="235"/>
                </a:cubicBezTo>
                <a:cubicBezTo>
                  <a:pt x="612" y="276"/>
                  <a:pt x="618" y="320"/>
                  <a:pt x="620" y="367"/>
                </a:cubicBezTo>
                <a:lnTo>
                  <a:pt x="732" y="367"/>
                </a:lnTo>
                <a:close/>
                <a:moveTo>
                  <a:pt x="537" y="88"/>
                </a:moveTo>
                <a:cubicBezTo>
                  <a:pt x="556" y="114"/>
                  <a:pt x="572" y="147"/>
                  <a:pt x="585" y="183"/>
                </a:cubicBezTo>
                <a:cubicBezTo>
                  <a:pt x="605" y="176"/>
                  <a:pt x="622" y="169"/>
                  <a:pt x="639" y="160"/>
                </a:cubicBezTo>
                <a:cubicBezTo>
                  <a:pt x="610" y="130"/>
                  <a:pt x="575" y="105"/>
                  <a:pt x="537" y="88"/>
                </a:cubicBezTo>
                <a:close/>
                <a:moveTo>
                  <a:pt x="423" y="367"/>
                </a:moveTo>
                <a:lnTo>
                  <a:pt x="564" y="367"/>
                </a:lnTo>
                <a:cubicBezTo>
                  <a:pt x="562" y="326"/>
                  <a:pt x="557" y="287"/>
                  <a:pt x="548" y="251"/>
                </a:cubicBezTo>
                <a:cubicBezTo>
                  <a:pt x="509" y="260"/>
                  <a:pt x="467" y="266"/>
                  <a:pt x="423" y="268"/>
                </a:cubicBezTo>
                <a:lnTo>
                  <a:pt x="423" y="367"/>
                </a:lnTo>
                <a:close/>
                <a:moveTo>
                  <a:pt x="423" y="61"/>
                </a:moveTo>
                <a:lnTo>
                  <a:pt x="423" y="211"/>
                </a:lnTo>
                <a:cubicBezTo>
                  <a:pt x="462" y="210"/>
                  <a:pt x="498" y="205"/>
                  <a:pt x="532" y="197"/>
                </a:cubicBezTo>
                <a:cubicBezTo>
                  <a:pt x="507" y="127"/>
                  <a:pt x="468" y="76"/>
                  <a:pt x="423" y="61"/>
                </a:cubicBezTo>
                <a:close/>
                <a:moveTo>
                  <a:pt x="732" y="424"/>
                </a:moveTo>
                <a:lnTo>
                  <a:pt x="620" y="424"/>
                </a:lnTo>
                <a:cubicBezTo>
                  <a:pt x="618" y="470"/>
                  <a:pt x="612" y="515"/>
                  <a:pt x="601" y="556"/>
                </a:cubicBezTo>
                <a:cubicBezTo>
                  <a:pt x="628" y="565"/>
                  <a:pt x="652" y="576"/>
                  <a:pt x="673" y="588"/>
                </a:cubicBezTo>
                <a:cubicBezTo>
                  <a:pt x="706" y="541"/>
                  <a:pt x="727" y="484"/>
                  <a:pt x="732" y="424"/>
                </a:cubicBezTo>
                <a:close/>
                <a:moveTo>
                  <a:pt x="537" y="703"/>
                </a:moveTo>
                <a:cubicBezTo>
                  <a:pt x="575" y="685"/>
                  <a:pt x="610" y="661"/>
                  <a:pt x="639" y="631"/>
                </a:cubicBezTo>
                <a:cubicBezTo>
                  <a:pt x="622" y="622"/>
                  <a:pt x="605" y="615"/>
                  <a:pt x="585" y="608"/>
                </a:cubicBezTo>
                <a:cubicBezTo>
                  <a:pt x="572" y="644"/>
                  <a:pt x="556" y="676"/>
                  <a:pt x="537" y="703"/>
                </a:cubicBezTo>
                <a:close/>
                <a:moveTo>
                  <a:pt x="423" y="424"/>
                </a:moveTo>
                <a:lnTo>
                  <a:pt x="423" y="523"/>
                </a:lnTo>
                <a:cubicBezTo>
                  <a:pt x="467" y="525"/>
                  <a:pt x="509" y="531"/>
                  <a:pt x="548" y="540"/>
                </a:cubicBezTo>
                <a:cubicBezTo>
                  <a:pt x="557" y="504"/>
                  <a:pt x="562" y="465"/>
                  <a:pt x="564" y="424"/>
                </a:cubicBezTo>
                <a:lnTo>
                  <a:pt x="423" y="424"/>
                </a:lnTo>
                <a:close/>
                <a:moveTo>
                  <a:pt x="423" y="729"/>
                </a:moveTo>
                <a:cubicBezTo>
                  <a:pt x="468" y="714"/>
                  <a:pt x="507" y="664"/>
                  <a:pt x="532" y="593"/>
                </a:cubicBezTo>
                <a:cubicBezTo>
                  <a:pt x="498" y="586"/>
                  <a:pt x="462" y="581"/>
                  <a:pt x="423" y="579"/>
                </a:cubicBezTo>
                <a:lnTo>
                  <a:pt x="423" y="729"/>
                </a:lnTo>
                <a:close/>
                <a:moveTo>
                  <a:pt x="57" y="424"/>
                </a:moveTo>
                <a:cubicBezTo>
                  <a:pt x="62" y="484"/>
                  <a:pt x="83" y="541"/>
                  <a:pt x="116" y="588"/>
                </a:cubicBezTo>
                <a:cubicBezTo>
                  <a:pt x="138" y="576"/>
                  <a:pt x="162" y="565"/>
                  <a:pt x="188" y="556"/>
                </a:cubicBezTo>
                <a:cubicBezTo>
                  <a:pt x="178" y="515"/>
                  <a:pt x="172" y="470"/>
                  <a:pt x="170" y="424"/>
                </a:cubicBezTo>
                <a:lnTo>
                  <a:pt x="57" y="424"/>
                </a:lnTo>
                <a:close/>
                <a:moveTo>
                  <a:pt x="253" y="703"/>
                </a:moveTo>
                <a:cubicBezTo>
                  <a:pt x="234" y="676"/>
                  <a:pt x="218" y="644"/>
                  <a:pt x="205" y="608"/>
                </a:cubicBezTo>
                <a:cubicBezTo>
                  <a:pt x="185" y="615"/>
                  <a:pt x="167" y="622"/>
                  <a:pt x="151" y="631"/>
                </a:cubicBezTo>
                <a:cubicBezTo>
                  <a:pt x="180" y="661"/>
                  <a:pt x="215" y="685"/>
                  <a:pt x="253" y="703"/>
                </a:cubicBezTo>
                <a:close/>
                <a:moveTo>
                  <a:pt x="367" y="424"/>
                </a:moveTo>
                <a:lnTo>
                  <a:pt x="226" y="424"/>
                </a:lnTo>
                <a:cubicBezTo>
                  <a:pt x="228" y="465"/>
                  <a:pt x="233" y="504"/>
                  <a:pt x="242" y="540"/>
                </a:cubicBezTo>
                <a:cubicBezTo>
                  <a:pt x="281" y="531"/>
                  <a:pt x="323" y="525"/>
                  <a:pt x="367" y="523"/>
                </a:cubicBezTo>
                <a:lnTo>
                  <a:pt x="367" y="424"/>
                </a:lnTo>
                <a:close/>
                <a:moveTo>
                  <a:pt x="367" y="729"/>
                </a:moveTo>
                <a:lnTo>
                  <a:pt x="367" y="579"/>
                </a:lnTo>
                <a:cubicBezTo>
                  <a:pt x="328" y="581"/>
                  <a:pt x="291" y="586"/>
                  <a:pt x="258" y="593"/>
                </a:cubicBezTo>
                <a:cubicBezTo>
                  <a:pt x="283" y="664"/>
                  <a:pt x="322" y="714"/>
                  <a:pt x="367" y="729"/>
                </a:cubicBezTo>
                <a:close/>
              </a:path>
            </a:pathLst>
          </a:custGeom>
          <a:solidFill>
            <a:schemeClr val="bg1"/>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zh-CN" altLang="en-US"/>
          </a:p>
        </p:txBody>
      </p:sp>
      <p:sp>
        <p:nvSpPr>
          <p:cNvPr id="32775" name="文本框 5"/>
          <p:cNvSpPr txBox="1">
            <a:spLocks noChangeArrowheads="1"/>
          </p:cNvSpPr>
          <p:nvPr/>
        </p:nvSpPr>
        <p:spPr bwMode="auto">
          <a:xfrm>
            <a:off x="638177" y="1338263"/>
            <a:ext cx="146685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kumimoji="0" lang="zh-CN" altLang="en-US" sz="2000" b="1">
                <a:solidFill>
                  <a:schemeClr val="bg1"/>
                </a:solidFill>
                <a:latin typeface="微软雅黑" panose="020B0503020204020204" pitchFamily="34" charset="-122"/>
                <a:ea typeface="微软雅黑" panose="020B0503020204020204" pitchFamily="34" charset="-122"/>
              </a:rPr>
              <a:t>我们的团队</a:t>
            </a:r>
          </a:p>
        </p:txBody>
      </p:sp>
      <p:pic>
        <p:nvPicPr>
          <p:cNvPr id="9" name="图片 13" descr="_Y1T371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2118" y="538622"/>
            <a:ext cx="9463415" cy="6308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6"/>
          <p:cNvSpPr/>
          <p:nvPr/>
        </p:nvSpPr>
        <p:spPr>
          <a:xfrm>
            <a:off x="2093" y="8"/>
            <a:ext cx="2553223" cy="6847561"/>
          </a:xfrm>
          <a:prstGeom prst="rect">
            <a:avLst/>
          </a:prstGeom>
          <a:gradFill flip="none" rotWithShape="1">
            <a:gsLst>
              <a:gs pos="0">
                <a:srgbClr val="071142"/>
              </a:gs>
              <a:gs pos="100000">
                <a:srgbClr val="5D97D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6"/>
          <p:cNvSpPr/>
          <p:nvPr/>
        </p:nvSpPr>
        <p:spPr>
          <a:xfrm>
            <a:off x="2555316" y="8"/>
            <a:ext cx="9636689" cy="6847561"/>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Web Icon"/>
          <p:cNvSpPr>
            <a:spLocks noChangeAspect="1" noEditPoints="1"/>
          </p:cNvSpPr>
          <p:nvPr/>
        </p:nvSpPr>
        <p:spPr bwMode="auto">
          <a:xfrm>
            <a:off x="1094293" y="731599"/>
            <a:ext cx="514063" cy="518443"/>
          </a:xfrm>
          <a:custGeom>
            <a:avLst/>
            <a:gdLst>
              <a:gd name="T0" fmla="*/ 2147483646 w 790"/>
              <a:gd name="T1" fmla="*/ 2147483646 h 790"/>
              <a:gd name="T2" fmla="*/ 0 w 790"/>
              <a:gd name="T3" fmla="*/ 2147483646 h 790"/>
              <a:gd name="T4" fmla="*/ 2147483646 w 790"/>
              <a:gd name="T5" fmla="*/ 2147483646 h 790"/>
              <a:gd name="T6" fmla="*/ 2147483646 w 790"/>
              <a:gd name="T7" fmla="*/ 2147483646 h 790"/>
              <a:gd name="T8" fmla="*/ 2147483646 w 790"/>
              <a:gd name="T9" fmla="*/ 2147483646 h 790"/>
              <a:gd name="T10" fmla="*/ 2147483646 w 790"/>
              <a:gd name="T11" fmla="*/ 2147483646 h 790"/>
              <a:gd name="T12" fmla="*/ 2147483646 w 790"/>
              <a:gd name="T13" fmla="*/ 2147483646 h 790"/>
              <a:gd name="T14" fmla="*/ 2147483646 w 790"/>
              <a:gd name="T15" fmla="*/ 2147483646 h 790"/>
              <a:gd name="T16" fmla="*/ 2147483646 w 790"/>
              <a:gd name="T17" fmla="*/ 2147483646 h 790"/>
              <a:gd name="T18" fmla="*/ 2147483646 w 790"/>
              <a:gd name="T19" fmla="*/ 2147483646 h 790"/>
              <a:gd name="T20" fmla="*/ 2147483646 w 790"/>
              <a:gd name="T21" fmla="*/ 2147483646 h 790"/>
              <a:gd name="T22" fmla="*/ 2147483646 w 790"/>
              <a:gd name="T23" fmla="*/ 2147483646 h 790"/>
              <a:gd name="T24" fmla="*/ 2147483646 w 790"/>
              <a:gd name="T25" fmla="*/ 2147483646 h 790"/>
              <a:gd name="T26" fmla="*/ 2147483646 w 790"/>
              <a:gd name="T27" fmla="*/ 2147483646 h 790"/>
              <a:gd name="T28" fmla="*/ 2147483646 w 790"/>
              <a:gd name="T29" fmla="*/ 2147483646 h 790"/>
              <a:gd name="T30" fmla="*/ 2147483646 w 790"/>
              <a:gd name="T31" fmla="*/ 2147483646 h 790"/>
              <a:gd name="T32" fmla="*/ 2147483646 w 790"/>
              <a:gd name="T33" fmla="*/ 2147483646 h 790"/>
              <a:gd name="T34" fmla="*/ 2147483646 w 790"/>
              <a:gd name="T35" fmla="*/ 2147483646 h 790"/>
              <a:gd name="T36" fmla="*/ 2147483646 w 790"/>
              <a:gd name="T37" fmla="*/ 2147483646 h 790"/>
              <a:gd name="T38" fmla="*/ 2147483646 w 790"/>
              <a:gd name="T39" fmla="*/ 2147483646 h 790"/>
              <a:gd name="T40" fmla="*/ 2147483646 w 790"/>
              <a:gd name="T41" fmla="*/ 2147483646 h 790"/>
              <a:gd name="T42" fmla="*/ 2147483646 w 790"/>
              <a:gd name="T43" fmla="*/ 2147483646 h 790"/>
              <a:gd name="T44" fmla="*/ 2147483646 w 790"/>
              <a:gd name="T45" fmla="*/ 2147483646 h 790"/>
              <a:gd name="T46" fmla="*/ 2147483646 w 790"/>
              <a:gd name="T47" fmla="*/ 2147483646 h 790"/>
              <a:gd name="T48" fmla="*/ 2147483646 w 790"/>
              <a:gd name="T49" fmla="*/ 2147483646 h 790"/>
              <a:gd name="T50" fmla="*/ 2147483646 w 790"/>
              <a:gd name="T51" fmla="*/ 2147483646 h 790"/>
              <a:gd name="T52" fmla="*/ 2147483646 w 790"/>
              <a:gd name="T53" fmla="*/ 2147483646 h 790"/>
              <a:gd name="T54" fmla="*/ 2147483646 w 790"/>
              <a:gd name="T55" fmla="*/ 2147483646 h 790"/>
              <a:gd name="T56" fmla="*/ 2147483646 w 790"/>
              <a:gd name="T57" fmla="*/ 2147483646 h 790"/>
              <a:gd name="T58" fmla="*/ 2147483646 w 790"/>
              <a:gd name="T59" fmla="*/ 2147483646 h 790"/>
              <a:gd name="T60" fmla="*/ 2147483646 w 790"/>
              <a:gd name="T61" fmla="*/ 2147483646 h 790"/>
              <a:gd name="T62" fmla="*/ 2147483646 w 790"/>
              <a:gd name="T63" fmla="*/ 2147483646 h 790"/>
              <a:gd name="T64" fmla="*/ 2147483646 w 790"/>
              <a:gd name="T65" fmla="*/ 2147483646 h 790"/>
              <a:gd name="T66" fmla="*/ 2147483646 w 790"/>
              <a:gd name="T67" fmla="*/ 2147483646 h 790"/>
              <a:gd name="T68" fmla="*/ 2147483646 w 790"/>
              <a:gd name="T69" fmla="*/ 2147483646 h 790"/>
              <a:gd name="T70" fmla="*/ 2147483646 w 790"/>
              <a:gd name="T71" fmla="*/ 2147483646 h 790"/>
              <a:gd name="T72" fmla="*/ 2147483646 w 790"/>
              <a:gd name="T73" fmla="*/ 2147483646 h 790"/>
              <a:gd name="T74" fmla="*/ 2147483646 w 790"/>
              <a:gd name="T75" fmla="*/ 2147483646 h 7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90" h="790">
                <a:moveTo>
                  <a:pt x="395" y="0"/>
                </a:moveTo>
                <a:cubicBezTo>
                  <a:pt x="613" y="0"/>
                  <a:pt x="790" y="177"/>
                  <a:pt x="790" y="395"/>
                </a:cubicBezTo>
                <a:cubicBezTo>
                  <a:pt x="790" y="614"/>
                  <a:pt x="613" y="790"/>
                  <a:pt x="395" y="790"/>
                </a:cubicBezTo>
                <a:cubicBezTo>
                  <a:pt x="177" y="790"/>
                  <a:pt x="0" y="614"/>
                  <a:pt x="0" y="395"/>
                </a:cubicBezTo>
                <a:cubicBezTo>
                  <a:pt x="0" y="177"/>
                  <a:pt x="177" y="0"/>
                  <a:pt x="395" y="0"/>
                </a:cubicBezTo>
                <a:close/>
                <a:moveTo>
                  <a:pt x="57" y="367"/>
                </a:moveTo>
                <a:lnTo>
                  <a:pt x="170" y="367"/>
                </a:lnTo>
                <a:cubicBezTo>
                  <a:pt x="172" y="320"/>
                  <a:pt x="178" y="276"/>
                  <a:pt x="188" y="235"/>
                </a:cubicBezTo>
                <a:cubicBezTo>
                  <a:pt x="162" y="226"/>
                  <a:pt x="138" y="215"/>
                  <a:pt x="116" y="203"/>
                </a:cubicBezTo>
                <a:cubicBezTo>
                  <a:pt x="83" y="250"/>
                  <a:pt x="62" y="306"/>
                  <a:pt x="57" y="367"/>
                </a:cubicBezTo>
                <a:close/>
                <a:moveTo>
                  <a:pt x="253" y="88"/>
                </a:moveTo>
                <a:cubicBezTo>
                  <a:pt x="215" y="105"/>
                  <a:pt x="180" y="130"/>
                  <a:pt x="151" y="160"/>
                </a:cubicBezTo>
                <a:cubicBezTo>
                  <a:pt x="167" y="169"/>
                  <a:pt x="185" y="176"/>
                  <a:pt x="205" y="183"/>
                </a:cubicBezTo>
                <a:cubicBezTo>
                  <a:pt x="218" y="147"/>
                  <a:pt x="234" y="114"/>
                  <a:pt x="253" y="88"/>
                </a:cubicBezTo>
                <a:close/>
                <a:moveTo>
                  <a:pt x="367" y="367"/>
                </a:moveTo>
                <a:lnTo>
                  <a:pt x="367" y="268"/>
                </a:lnTo>
                <a:cubicBezTo>
                  <a:pt x="323" y="266"/>
                  <a:pt x="281" y="260"/>
                  <a:pt x="242" y="251"/>
                </a:cubicBezTo>
                <a:cubicBezTo>
                  <a:pt x="233" y="287"/>
                  <a:pt x="228" y="326"/>
                  <a:pt x="226" y="367"/>
                </a:cubicBezTo>
                <a:lnTo>
                  <a:pt x="367" y="367"/>
                </a:lnTo>
                <a:close/>
                <a:moveTo>
                  <a:pt x="367" y="61"/>
                </a:moveTo>
                <a:cubicBezTo>
                  <a:pt x="322" y="76"/>
                  <a:pt x="283" y="127"/>
                  <a:pt x="258" y="197"/>
                </a:cubicBezTo>
                <a:cubicBezTo>
                  <a:pt x="291" y="205"/>
                  <a:pt x="328" y="210"/>
                  <a:pt x="367" y="211"/>
                </a:cubicBezTo>
                <a:lnTo>
                  <a:pt x="367" y="61"/>
                </a:lnTo>
                <a:close/>
                <a:moveTo>
                  <a:pt x="732" y="367"/>
                </a:moveTo>
                <a:cubicBezTo>
                  <a:pt x="727" y="306"/>
                  <a:pt x="706" y="250"/>
                  <a:pt x="673" y="203"/>
                </a:cubicBezTo>
                <a:cubicBezTo>
                  <a:pt x="652" y="215"/>
                  <a:pt x="628" y="226"/>
                  <a:pt x="601" y="235"/>
                </a:cubicBezTo>
                <a:cubicBezTo>
                  <a:pt x="612" y="276"/>
                  <a:pt x="618" y="320"/>
                  <a:pt x="620" y="367"/>
                </a:cubicBezTo>
                <a:lnTo>
                  <a:pt x="732" y="367"/>
                </a:lnTo>
                <a:close/>
                <a:moveTo>
                  <a:pt x="537" y="88"/>
                </a:moveTo>
                <a:cubicBezTo>
                  <a:pt x="556" y="114"/>
                  <a:pt x="572" y="147"/>
                  <a:pt x="585" y="183"/>
                </a:cubicBezTo>
                <a:cubicBezTo>
                  <a:pt x="605" y="176"/>
                  <a:pt x="622" y="169"/>
                  <a:pt x="639" y="160"/>
                </a:cubicBezTo>
                <a:cubicBezTo>
                  <a:pt x="610" y="130"/>
                  <a:pt x="575" y="105"/>
                  <a:pt x="537" y="88"/>
                </a:cubicBezTo>
                <a:close/>
                <a:moveTo>
                  <a:pt x="423" y="367"/>
                </a:moveTo>
                <a:lnTo>
                  <a:pt x="564" y="367"/>
                </a:lnTo>
                <a:cubicBezTo>
                  <a:pt x="562" y="326"/>
                  <a:pt x="557" y="287"/>
                  <a:pt x="548" y="251"/>
                </a:cubicBezTo>
                <a:cubicBezTo>
                  <a:pt x="509" y="260"/>
                  <a:pt x="467" y="266"/>
                  <a:pt x="423" y="268"/>
                </a:cubicBezTo>
                <a:lnTo>
                  <a:pt x="423" y="367"/>
                </a:lnTo>
                <a:close/>
                <a:moveTo>
                  <a:pt x="423" y="61"/>
                </a:moveTo>
                <a:lnTo>
                  <a:pt x="423" y="211"/>
                </a:lnTo>
                <a:cubicBezTo>
                  <a:pt x="462" y="210"/>
                  <a:pt x="498" y="205"/>
                  <a:pt x="532" y="197"/>
                </a:cubicBezTo>
                <a:cubicBezTo>
                  <a:pt x="507" y="127"/>
                  <a:pt x="468" y="76"/>
                  <a:pt x="423" y="61"/>
                </a:cubicBezTo>
                <a:close/>
                <a:moveTo>
                  <a:pt x="732" y="424"/>
                </a:moveTo>
                <a:lnTo>
                  <a:pt x="620" y="424"/>
                </a:lnTo>
                <a:cubicBezTo>
                  <a:pt x="618" y="470"/>
                  <a:pt x="612" y="515"/>
                  <a:pt x="601" y="556"/>
                </a:cubicBezTo>
                <a:cubicBezTo>
                  <a:pt x="628" y="565"/>
                  <a:pt x="652" y="576"/>
                  <a:pt x="673" y="588"/>
                </a:cubicBezTo>
                <a:cubicBezTo>
                  <a:pt x="706" y="541"/>
                  <a:pt x="727" y="484"/>
                  <a:pt x="732" y="424"/>
                </a:cubicBezTo>
                <a:close/>
                <a:moveTo>
                  <a:pt x="537" y="703"/>
                </a:moveTo>
                <a:cubicBezTo>
                  <a:pt x="575" y="685"/>
                  <a:pt x="610" y="661"/>
                  <a:pt x="639" y="631"/>
                </a:cubicBezTo>
                <a:cubicBezTo>
                  <a:pt x="622" y="622"/>
                  <a:pt x="605" y="615"/>
                  <a:pt x="585" y="608"/>
                </a:cubicBezTo>
                <a:cubicBezTo>
                  <a:pt x="572" y="644"/>
                  <a:pt x="556" y="676"/>
                  <a:pt x="537" y="703"/>
                </a:cubicBezTo>
                <a:close/>
                <a:moveTo>
                  <a:pt x="423" y="424"/>
                </a:moveTo>
                <a:lnTo>
                  <a:pt x="423" y="523"/>
                </a:lnTo>
                <a:cubicBezTo>
                  <a:pt x="467" y="525"/>
                  <a:pt x="509" y="531"/>
                  <a:pt x="548" y="540"/>
                </a:cubicBezTo>
                <a:cubicBezTo>
                  <a:pt x="557" y="504"/>
                  <a:pt x="562" y="465"/>
                  <a:pt x="564" y="424"/>
                </a:cubicBezTo>
                <a:lnTo>
                  <a:pt x="423" y="424"/>
                </a:lnTo>
                <a:close/>
                <a:moveTo>
                  <a:pt x="423" y="729"/>
                </a:moveTo>
                <a:cubicBezTo>
                  <a:pt x="468" y="714"/>
                  <a:pt x="507" y="664"/>
                  <a:pt x="532" y="593"/>
                </a:cubicBezTo>
                <a:cubicBezTo>
                  <a:pt x="498" y="586"/>
                  <a:pt x="462" y="581"/>
                  <a:pt x="423" y="579"/>
                </a:cubicBezTo>
                <a:lnTo>
                  <a:pt x="423" y="729"/>
                </a:lnTo>
                <a:close/>
                <a:moveTo>
                  <a:pt x="57" y="424"/>
                </a:moveTo>
                <a:cubicBezTo>
                  <a:pt x="62" y="484"/>
                  <a:pt x="83" y="541"/>
                  <a:pt x="116" y="588"/>
                </a:cubicBezTo>
                <a:cubicBezTo>
                  <a:pt x="138" y="576"/>
                  <a:pt x="162" y="565"/>
                  <a:pt x="188" y="556"/>
                </a:cubicBezTo>
                <a:cubicBezTo>
                  <a:pt x="178" y="515"/>
                  <a:pt x="172" y="470"/>
                  <a:pt x="170" y="424"/>
                </a:cubicBezTo>
                <a:lnTo>
                  <a:pt x="57" y="424"/>
                </a:lnTo>
                <a:close/>
                <a:moveTo>
                  <a:pt x="253" y="703"/>
                </a:moveTo>
                <a:cubicBezTo>
                  <a:pt x="234" y="676"/>
                  <a:pt x="218" y="644"/>
                  <a:pt x="205" y="608"/>
                </a:cubicBezTo>
                <a:cubicBezTo>
                  <a:pt x="185" y="615"/>
                  <a:pt x="167" y="622"/>
                  <a:pt x="151" y="631"/>
                </a:cubicBezTo>
                <a:cubicBezTo>
                  <a:pt x="180" y="661"/>
                  <a:pt x="215" y="685"/>
                  <a:pt x="253" y="703"/>
                </a:cubicBezTo>
                <a:close/>
                <a:moveTo>
                  <a:pt x="367" y="424"/>
                </a:moveTo>
                <a:lnTo>
                  <a:pt x="226" y="424"/>
                </a:lnTo>
                <a:cubicBezTo>
                  <a:pt x="228" y="465"/>
                  <a:pt x="233" y="504"/>
                  <a:pt x="242" y="540"/>
                </a:cubicBezTo>
                <a:cubicBezTo>
                  <a:pt x="281" y="531"/>
                  <a:pt x="323" y="525"/>
                  <a:pt x="367" y="523"/>
                </a:cubicBezTo>
                <a:lnTo>
                  <a:pt x="367" y="424"/>
                </a:lnTo>
                <a:close/>
                <a:moveTo>
                  <a:pt x="367" y="729"/>
                </a:moveTo>
                <a:lnTo>
                  <a:pt x="367" y="579"/>
                </a:lnTo>
                <a:cubicBezTo>
                  <a:pt x="328" y="581"/>
                  <a:pt x="291" y="586"/>
                  <a:pt x="258" y="593"/>
                </a:cubicBezTo>
                <a:cubicBezTo>
                  <a:pt x="283" y="664"/>
                  <a:pt x="322" y="714"/>
                  <a:pt x="367" y="729"/>
                </a:cubicBezTo>
                <a:close/>
              </a:path>
            </a:pathLst>
          </a:custGeom>
          <a:solidFill>
            <a:schemeClr val="bg1"/>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zh-CN" altLang="en-US"/>
          </a:p>
        </p:txBody>
      </p:sp>
      <p:sp>
        <p:nvSpPr>
          <p:cNvPr id="13" name="矩形 6"/>
          <p:cNvSpPr>
            <a:spLocks noChangeArrowheads="1"/>
          </p:cNvSpPr>
          <p:nvPr/>
        </p:nvSpPr>
        <p:spPr bwMode="auto">
          <a:xfrm>
            <a:off x="4002594" y="3517774"/>
            <a:ext cx="6577463" cy="13157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kumimoji="1"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9pPr>
          </a:lstStyle>
          <a:p>
            <a:pPr eaLnBrk="1" hangingPunct="1">
              <a:lnSpc>
                <a:spcPct val="150000"/>
              </a:lnSpc>
              <a:spcBef>
                <a:spcPct val="0"/>
              </a:spcBef>
              <a:buFontTx/>
              <a:buNone/>
            </a:pPr>
            <a:r>
              <a:rPr kumimoji="0" lang="zh-CN" altLang="en-US" sz="1800" dirty="0">
                <a:solidFill>
                  <a:srgbClr val="C55A11"/>
                </a:solidFill>
                <a:latin typeface="微软雅黑" panose="020B0503020204020204" pitchFamily="34" charset="-122"/>
                <a:ea typeface="微软雅黑" panose="020B0503020204020204" pitchFamily="34" charset="-122"/>
              </a:rPr>
              <a:t>笨鸟先飞，勤能补拙。只想一步一个脚印踏踏实实做好跨境贸易这一件事。我们执着，也许是固执，但我们相信，我们所追求的跨境出口事业，一定会成功。</a:t>
            </a:r>
          </a:p>
        </p:txBody>
      </p:sp>
      <p:pic>
        <p:nvPicPr>
          <p:cNvPr id="14" name="图片 15" descr="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1129" y="2017044"/>
            <a:ext cx="733123" cy="8236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文本框 5"/>
          <p:cNvSpPr txBox="1">
            <a:spLocks noChangeArrowheads="1"/>
          </p:cNvSpPr>
          <p:nvPr/>
        </p:nvSpPr>
        <p:spPr bwMode="auto">
          <a:xfrm>
            <a:off x="640269" y="1359853"/>
            <a:ext cx="146475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kumimoji="1"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kumimoji="0" lang="zh-CN" altLang="en-US" sz="2000" b="1" dirty="0">
                <a:solidFill>
                  <a:schemeClr val="bg1"/>
                </a:solidFill>
                <a:latin typeface="微软雅黑" panose="020B0503020204020204" pitchFamily="34" charset="-122"/>
                <a:ea typeface="微软雅黑" panose="020B0503020204020204" pitchFamily="34" charset="-122"/>
              </a:rPr>
              <a:t>我们的团队</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4763"/>
            <a:ext cx="12192000" cy="690563"/>
          </a:xfrm>
          <a:prstGeom prst="rect">
            <a:avLst/>
          </a:prstGeom>
          <a:gradFill rotWithShape="1">
            <a:gsLst>
              <a:gs pos="0">
                <a:srgbClr val="071040"/>
              </a:gs>
              <a:gs pos="88000">
                <a:srgbClr val="559BDB"/>
              </a:gs>
              <a:gs pos="100000">
                <a:srgbClr val="5F96D2"/>
              </a:gs>
            </a:gsLst>
            <a:lin ang="0"/>
          </a:gradFill>
          <a:ln>
            <a:noFill/>
          </a:ln>
          <a:effectLst>
            <a:outerShdw blurRad="57150" dist="19050" dir="5400000" algn="ctr" rotWithShape="0">
              <a:srgbClr val="808080">
                <a:alpha val="6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4338" name="TextBox 11"/>
          <p:cNvSpPr txBox="1">
            <a:spLocks noChangeArrowheads="1"/>
          </p:cNvSpPr>
          <p:nvPr/>
        </p:nvSpPr>
        <p:spPr bwMode="auto">
          <a:xfrm>
            <a:off x="928691" y="179396"/>
            <a:ext cx="344170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lang="zh-CN" altLang="en-US" sz="1600" b="1" dirty="0" smtClean="0">
                <a:solidFill>
                  <a:schemeClr val="bg1"/>
                </a:solidFill>
                <a:latin typeface="微软雅黑" panose="020B0503020204020204" pitchFamily="34" charset="-122"/>
                <a:ea typeface="微软雅黑" panose="020B0503020204020204" pitchFamily="34" charset="-122"/>
              </a:rPr>
              <a:t>小笨鸟的三种交易模式</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14341" name="图片 20" descr="logo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340" y="106371"/>
            <a:ext cx="415925"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7" name="Straight Connector 37"/>
          <p:cNvCxnSpPr/>
          <p:nvPr/>
        </p:nvCxnSpPr>
        <p:spPr>
          <a:xfrm flipV="1">
            <a:off x="5810225" y="1672174"/>
            <a:ext cx="5439561" cy="27541"/>
          </a:xfrm>
          <a:prstGeom prst="line">
            <a:avLst/>
          </a:prstGeom>
          <a:ln w="127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8" name="Oval 26"/>
          <p:cNvSpPr/>
          <p:nvPr/>
        </p:nvSpPr>
        <p:spPr>
          <a:xfrm>
            <a:off x="4925105" y="1228154"/>
            <a:ext cx="950555" cy="9490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latin typeface="+mj-lt"/>
            </a:endParaRPr>
          </a:p>
        </p:txBody>
      </p:sp>
      <p:sp>
        <p:nvSpPr>
          <p:cNvPr id="69" name="TextBox 40"/>
          <p:cNvSpPr txBox="1"/>
          <p:nvPr/>
        </p:nvSpPr>
        <p:spPr>
          <a:xfrm>
            <a:off x="5906795" y="1166999"/>
            <a:ext cx="690864" cy="400110"/>
          </a:xfrm>
          <a:prstGeom prst="rect">
            <a:avLst/>
          </a:prstGeom>
          <a:noFill/>
        </p:spPr>
        <p:txBody>
          <a:bodyPr wrap="none" rtlCol="0">
            <a:spAutoFit/>
          </a:bodyPr>
          <a:lstStyle/>
          <a:p>
            <a:r>
              <a:rPr lang="en-US" sz="2000" b="1" dirty="0" smtClean="0">
                <a:solidFill>
                  <a:schemeClr val="accent1"/>
                </a:solidFill>
                <a:latin typeface="微软雅黑"/>
                <a:ea typeface="微软雅黑"/>
                <a:cs typeface="微软雅黑"/>
              </a:rPr>
              <a:t>B2C</a:t>
            </a:r>
            <a:endParaRPr lang="en-US" sz="2000" b="1" dirty="0">
              <a:solidFill>
                <a:schemeClr val="accent1"/>
              </a:solidFill>
              <a:latin typeface="微软雅黑"/>
              <a:ea typeface="微软雅黑"/>
              <a:cs typeface="微软雅黑"/>
            </a:endParaRPr>
          </a:p>
        </p:txBody>
      </p:sp>
      <p:sp>
        <p:nvSpPr>
          <p:cNvPr id="70" name="Rectangle 36"/>
          <p:cNvSpPr/>
          <p:nvPr/>
        </p:nvSpPr>
        <p:spPr>
          <a:xfrm>
            <a:off x="5894588" y="1720013"/>
            <a:ext cx="5294717" cy="646331"/>
          </a:xfrm>
          <a:prstGeom prst="rect">
            <a:avLst/>
          </a:prstGeom>
        </p:spPr>
        <p:txBody>
          <a:bodyPr wrap="square">
            <a:spAutoFit/>
          </a:bodyPr>
          <a:lstStyle/>
          <a:p>
            <a:r>
              <a:rPr lang="zh-CN" altLang="en-US" b="1" dirty="0">
                <a:solidFill>
                  <a:srgbClr val="FF0000"/>
                </a:solidFill>
                <a:latin typeface="微软雅黑"/>
                <a:ea typeface="微软雅黑"/>
                <a:cs typeface="微软雅黑"/>
              </a:rPr>
              <a:t>平台中的平台   </a:t>
            </a:r>
            <a:r>
              <a:rPr lang="zh-CN" altLang="en-US" b="1" dirty="0">
                <a:latin typeface="微软雅黑"/>
                <a:ea typeface="微软雅黑"/>
                <a:cs typeface="微软雅黑"/>
              </a:rPr>
              <a:t>整合境外平台，一键发布</a:t>
            </a:r>
            <a:r>
              <a:rPr lang="en-US" altLang="zh-CN" b="1" dirty="0">
                <a:latin typeface="微软雅黑"/>
                <a:ea typeface="微软雅黑"/>
                <a:cs typeface="微软雅黑"/>
              </a:rPr>
              <a:t>45</a:t>
            </a:r>
            <a:r>
              <a:rPr lang="zh-CN" altLang="en-US" b="1" dirty="0">
                <a:latin typeface="微软雅黑"/>
                <a:ea typeface="微软雅黑"/>
                <a:cs typeface="微软雅黑"/>
              </a:rPr>
              <a:t>个国家</a:t>
            </a:r>
            <a:r>
              <a:rPr lang="en-US" altLang="zh-CN" b="1" dirty="0">
                <a:latin typeface="微软雅黑"/>
                <a:ea typeface="微软雅黑"/>
                <a:cs typeface="微软雅黑"/>
              </a:rPr>
              <a:t>75</a:t>
            </a:r>
            <a:r>
              <a:rPr lang="zh-CN" altLang="en-US" b="1" dirty="0">
                <a:latin typeface="微软雅黑"/>
                <a:ea typeface="微软雅黑"/>
                <a:cs typeface="微软雅黑"/>
              </a:rPr>
              <a:t>个站点</a:t>
            </a:r>
            <a:endParaRPr lang="en-US" altLang="zh-CN" b="1" dirty="0">
              <a:latin typeface="微软雅黑"/>
              <a:ea typeface="微软雅黑"/>
              <a:cs typeface="微软雅黑"/>
            </a:endParaRPr>
          </a:p>
        </p:txBody>
      </p:sp>
      <p:sp>
        <p:nvSpPr>
          <p:cNvPr id="71" name="Bookmark Icon"/>
          <p:cNvSpPr>
            <a:spLocks noChangeAspect="1" noEditPoints="1"/>
          </p:cNvSpPr>
          <p:nvPr/>
        </p:nvSpPr>
        <p:spPr bwMode="auto">
          <a:xfrm>
            <a:off x="5251039" y="1552121"/>
            <a:ext cx="298684" cy="301133"/>
          </a:xfrm>
          <a:custGeom>
            <a:avLst/>
            <a:gdLst>
              <a:gd name="T0" fmla="*/ 69 w 679"/>
              <a:gd name="T1" fmla="*/ 39 h 689"/>
              <a:gd name="T2" fmla="*/ 319 w 679"/>
              <a:gd name="T3" fmla="*/ 39 h 689"/>
              <a:gd name="T4" fmla="*/ 319 w 679"/>
              <a:gd name="T5" fmla="*/ 0 h 689"/>
              <a:gd name="T6" fmla="*/ 559 w 679"/>
              <a:gd name="T7" fmla="*/ 0 h 689"/>
              <a:gd name="T8" fmla="*/ 559 w 679"/>
              <a:gd name="T9" fmla="*/ 39 h 689"/>
              <a:gd name="T10" fmla="*/ 679 w 679"/>
              <a:gd name="T11" fmla="*/ 39 h 689"/>
              <a:gd name="T12" fmla="*/ 679 w 679"/>
              <a:gd name="T13" fmla="*/ 649 h 689"/>
              <a:gd name="T14" fmla="*/ 619 w 679"/>
              <a:gd name="T15" fmla="*/ 689 h 689"/>
              <a:gd name="T16" fmla="*/ 619 w 679"/>
              <a:gd name="T17" fmla="*/ 99 h 689"/>
              <a:gd name="T18" fmla="*/ 559 w 679"/>
              <a:gd name="T19" fmla="*/ 99 h 689"/>
              <a:gd name="T20" fmla="*/ 559 w 679"/>
              <a:gd name="T21" fmla="*/ 499 h 689"/>
              <a:gd name="T22" fmla="*/ 439 w 679"/>
              <a:gd name="T23" fmla="*/ 379 h 689"/>
              <a:gd name="T24" fmla="*/ 319 w 679"/>
              <a:gd name="T25" fmla="*/ 499 h 689"/>
              <a:gd name="T26" fmla="*/ 319 w 679"/>
              <a:gd name="T27" fmla="*/ 99 h 689"/>
              <a:gd name="T28" fmla="*/ 40 w 679"/>
              <a:gd name="T29" fmla="*/ 99 h 689"/>
              <a:gd name="T30" fmla="*/ 69 w 679"/>
              <a:gd name="T31" fmla="*/ 39 h 689"/>
              <a:gd name="T32" fmla="*/ 259 w 679"/>
              <a:gd name="T33" fmla="*/ 199 h 689"/>
              <a:gd name="T34" fmla="*/ 259 w 679"/>
              <a:gd name="T35" fmla="*/ 259 h 689"/>
              <a:gd name="T36" fmla="*/ 0 w 679"/>
              <a:gd name="T37" fmla="*/ 259 h 689"/>
              <a:gd name="T38" fmla="*/ 10 w 679"/>
              <a:gd name="T39" fmla="*/ 199 h 689"/>
              <a:gd name="T40" fmla="*/ 259 w 679"/>
              <a:gd name="T41" fmla="*/ 199 h 689"/>
              <a:gd name="T42" fmla="*/ 259 w 679"/>
              <a:gd name="T43" fmla="*/ 319 h 689"/>
              <a:gd name="T44" fmla="*/ 259 w 679"/>
              <a:gd name="T45" fmla="*/ 379 h 689"/>
              <a:gd name="T46" fmla="*/ 10 w 679"/>
              <a:gd name="T47" fmla="*/ 379 h 689"/>
              <a:gd name="T48" fmla="*/ 0 w 679"/>
              <a:gd name="T49" fmla="*/ 319 h 689"/>
              <a:gd name="T50" fmla="*/ 259 w 679"/>
              <a:gd name="T51" fmla="*/ 319 h 689"/>
              <a:gd name="T52" fmla="*/ 259 w 679"/>
              <a:gd name="T53" fmla="*/ 499 h 689"/>
              <a:gd name="T54" fmla="*/ 60 w 679"/>
              <a:gd name="T55" fmla="*/ 499 h 689"/>
              <a:gd name="T56" fmla="*/ 30 w 679"/>
              <a:gd name="T57" fmla="*/ 439 h 689"/>
              <a:gd name="T58" fmla="*/ 259 w 679"/>
              <a:gd name="T59" fmla="*/ 439 h 689"/>
              <a:gd name="T60" fmla="*/ 259 w 679"/>
              <a:gd name="T61" fmla="*/ 499 h 689"/>
              <a:gd name="T62" fmla="*/ 539 w 679"/>
              <a:gd name="T63" fmla="*/ 559 h 689"/>
              <a:gd name="T64" fmla="*/ 539 w 679"/>
              <a:gd name="T65" fmla="*/ 619 h 689"/>
              <a:gd name="T66" fmla="*/ 159 w 679"/>
              <a:gd name="T67" fmla="*/ 619 h 689"/>
              <a:gd name="T68" fmla="*/ 99 w 679"/>
              <a:gd name="T69" fmla="*/ 559 h 689"/>
              <a:gd name="T70" fmla="*/ 539 w 679"/>
              <a:gd name="T71" fmla="*/ 55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9" h="689">
                <a:moveTo>
                  <a:pt x="69" y="39"/>
                </a:moveTo>
                <a:lnTo>
                  <a:pt x="319" y="39"/>
                </a:lnTo>
                <a:lnTo>
                  <a:pt x="319" y="0"/>
                </a:lnTo>
                <a:lnTo>
                  <a:pt x="559" y="0"/>
                </a:lnTo>
                <a:lnTo>
                  <a:pt x="559" y="39"/>
                </a:lnTo>
                <a:lnTo>
                  <a:pt x="679" y="39"/>
                </a:lnTo>
                <a:lnTo>
                  <a:pt x="679" y="649"/>
                </a:lnTo>
                <a:lnTo>
                  <a:pt x="619" y="689"/>
                </a:lnTo>
                <a:lnTo>
                  <a:pt x="619" y="99"/>
                </a:lnTo>
                <a:lnTo>
                  <a:pt x="559" y="99"/>
                </a:lnTo>
                <a:lnTo>
                  <a:pt x="559" y="499"/>
                </a:lnTo>
                <a:lnTo>
                  <a:pt x="439" y="379"/>
                </a:lnTo>
                <a:lnTo>
                  <a:pt x="319" y="499"/>
                </a:lnTo>
                <a:lnTo>
                  <a:pt x="319" y="99"/>
                </a:lnTo>
                <a:lnTo>
                  <a:pt x="40" y="99"/>
                </a:lnTo>
                <a:lnTo>
                  <a:pt x="69" y="39"/>
                </a:lnTo>
                <a:close/>
                <a:moveTo>
                  <a:pt x="259" y="199"/>
                </a:moveTo>
                <a:lnTo>
                  <a:pt x="259" y="259"/>
                </a:lnTo>
                <a:lnTo>
                  <a:pt x="0" y="259"/>
                </a:lnTo>
                <a:lnTo>
                  <a:pt x="10" y="199"/>
                </a:lnTo>
                <a:lnTo>
                  <a:pt x="259" y="199"/>
                </a:lnTo>
                <a:close/>
                <a:moveTo>
                  <a:pt x="259" y="319"/>
                </a:moveTo>
                <a:lnTo>
                  <a:pt x="259" y="379"/>
                </a:lnTo>
                <a:lnTo>
                  <a:pt x="10" y="379"/>
                </a:lnTo>
                <a:lnTo>
                  <a:pt x="0" y="319"/>
                </a:lnTo>
                <a:lnTo>
                  <a:pt x="259" y="319"/>
                </a:lnTo>
                <a:close/>
                <a:moveTo>
                  <a:pt x="259" y="499"/>
                </a:moveTo>
                <a:lnTo>
                  <a:pt x="60" y="499"/>
                </a:lnTo>
                <a:lnTo>
                  <a:pt x="30" y="439"/>
                </a:lnTo>
                <a:lnTo>
                  <a:pt x="259" y="439"/>
                </a:lnTo>
                <a:lnTo>
                  <a:pt x="259" y="499"/>
                </a:lnTo>
                <a:close/>
                <a:moveTo>
                  <a:pt x="539" y="559"/>
                </a:moveTo>
                <a:lnTo>
                  <a:pt x="539" y="619"/>
                </a:lnTo>
                <a:lnTo>
                  <a:pt x="159" y="619"/>
                </a:lnTo>
                <a:lnTo>
                  <a:pt x="99" y="559"/>
                </a:lnTo>
                <a:lnTo>
                  <a:pt x="539" y="559"/>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900"/>
          </a:p>
        </p:txBody>
      </p:sp>
      <p:cxnSp>
        <p:nvCxnSpPr>
          <p:cNvPr id="72" name="Straight Connector 37"/>
          <p:cNvCxnSpPr/>
          <p:nvPr/>
        </p:nvCxnSpPr>
        <p:spPr>
          <a:xfrm flipV="1">
            <a:off x="5793293" y="3360669"/>
            <a:ext cx="5439561" cy="27541"/>
          </a:xfrm>
          <a:prstGeom prst="line">
            <a:avLst/>
          </a:prstGeom>
          <a:ln w="127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3" name="Oval 26"/>
          <p:cNvSpPr/>
          <p:nvPr/>
        </p:nvSpPr>
        <p:spPr>
          <a:xfrm>
            <a:off x="4908169" y="2916649"/>
            <a:ext cx="950555" cy="9490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latin typeface="+mj-lt"/>
            </a:endParaRPr>
          </a:p>
        </p:txBody>
      </p:sp>
      <p:sp>
        <p:nvSpPr>
          <p:cNvPr id="74" name="TextBox 40"/>
          <p:cNvSpPr txBox="1"/>
          <p:nvPr/>
        </p:nvSpPr>
        <p:spPr>
          <a:xfrm>
            <a:off x="5889861" y="2855494"/>
            <a:ext cx="693494" cy="400110"/>
          </a:xfrm>
          <a:prstGeom prst="rect">
            <a:avLst/>
          </a:prstGeom>
          <a:noFill/>
        </p:spPr>
        <p:txBody>
          <a:bodyPr wrap="none" rtlCol="0">
            <a:spAutoFit/>
          </a:bodyPr>
          <a:lstStyle/>
          <a:p>
            <a:r>
              <a:rPr lang="en-US" sz="2000" b="1" dirty="0" smtClean="0">
                <a:solidFill>
                  <a:schemeClr val="accent1"/>
                </a:solidFill>
                <a:latin typeface="微软雅黑"/>
                <a:ea typeface="微软雅黑"/>
                <a:cs typeface="微软雅黑"/>
              </a:rPr>
              <a:t>B2B</a:t>
            </a:r>
            <a:endParaRPr lang="en-US" sz="2000" b="1" dirty="0">
              <a:solidFill>
                <a:schemeClr val="accent1"/>
              </a:solidFill>
              <a:latin typeface="微软雅黑"/>
              <a:ea typeface="微软雅黑"/>
              <a:cs typeface="微软雅黑"/>
            </a:endParaRPr>
          </a:p>
        </p:txBody>
      </p:sp>
      <p:sp>
        <p:nvSpPr>
          <p:cNvPr id="75" name="Rectangle 36"/>
          <p:cNvSpPr/>
          <p:nvPr/>
        </p:nvSpPr>
        <p:spPr>
          <a:xfrm>
            <a:off x="5877656" y="3408512"/>
            <a:ext cx="5294717" cy="646331"/>
          </a:xfrm>
          <a:prstGeom prst="rect">
            <a:avLst/>
          </a:prstGeom>
        </p:spPr>
        <p:txBody>
          <a:bodyPr wrap="square">
            <a:spAutoFit/>
          </a:bodyPr>
          <a:lstStyle/>
          <a:p>
            <a:r>
              <a:rPr lang="zh-CN" altLang="en-US" b="1" dirty="0">
                <a:latin typeface="微软雅黑"/>
                <a:ea typeface="微软雅黑"/>
                <a:cs typeface="微软雅黑"/>
              </a:rPr>
              <a:t>买家驱动   大宗产品采购平台，根据境外采购商的订单在华寻找供应商，采购商超过</a:t>
            </a:r>
            <a:r>
              <a:rPr lang="en-US" altLang="zh-CN" b="1" dirty="0">
                <a:solidFill>
                  <a:srgbClr val="FF0000"/>
                </a:solidFill>
                <a:latin typeface="微软雅黑"/>
                <a:ea typeface="微软雅黑"/>
                <a:cs typeface="微软雅黑"/>
              </a:rPr>
              <a:t>230,000</a:t>
            </a:r>
            <a:r>
              <a:rPr lang="zh-CN" altLang="en-US" b="1" dirty="0">
                <a:latin typeface="微软雅黑"/>
                <a:ea typeface="微软雅黑"/>
                <a:cs typeface="微软雅黑"/>
              </a:rPr>
              <a:t>家</a:t>
            </a:r>
          </a:p>
        </p:txBody>
      </p:sp>
      <p:sp>
        <p:nvSpPr>
          <p:cNvPr id="76" name="Bookmark Icon"/>
          <p:cNvSpPr>
            <a:spLocks noChangeAspect="1" noEditPoints="1"/>
          </p:cNvSpPr>
          <p:nvPr/>
        </p:nvSpPr>
        <p:spPr bwMode="auto">
          <a:xfrm>
            <a:off x="5234107" y="3240616"/>
            <a:ext cx="298684" cy="301133"/>
          </a:xfrm>
          <a:custGeom>
            <a:avLst/>
            <a:gdLst>
              <a:gd name="T0" fmla="*/ 69 w 679"/>
              <a:gd name="T1" fmla="*/ 39 h 689"/>
              <a:gd name="T2" fmla="*/ 319 w 679"/>
              <a:gd name="T3" fmla="*/ 39 h 689"/>
              <a:gd name="T4" fmla="*/ 319 w 679"/>
              <a:gd name="T5" fmla="*/ 0 h 689"/>
              <a:gd name="T6" fmla="*/ 559 w 679"/>
              <a:gd name="T7" fmla="*/ 0 h 689"/>
              <a:gd name="T8" fmla="*/ 559 w 679"/>
              <a:gd name="T9" fmla="*/ 39 h 689"/>
              <a:gd name="T10" fmla="*/ 679 w 679"/>
              <a:gd name="T11" fmla="*/ 39 h 689"/>
              <a:gd name="T12" fmla="*/ 679 w 679"/>
              <a:gd name="T13" fmla="*/ 649 h 689"/>
              <a:gd name="T14" fmla="*/ 619 w 679"/>
              <a:gd name="T15" fmla="*/ 689 h 689"/>
              <a:gd name="T16" fmla="*/ 619 w 679"/>
              <a:gd name="T17" fmla="*/ 99 h 689"/>
              <a:gd name="T18" fmla="*/ 559 w 679"/>
              <a:gd name="T19" fmla="*/ 99 h 689"/>
              <a:gd name="T20" fmla="*/ 559 w 679"/>
              <a:gd name="T21" fmla="*/ 499 h 689"/>
              <a:gd name="T22" fmla="*/ 439 w 679"/>
              <a:gd name="T23" fmla="*/ 379 h 689"/>
              <a:gd name="T24" fmla="*/ 319 w 679"/>
              <a:gd name="T25" fmla="*/ 499 h 689"/>
              <a:gd name="T26" fmla="*/ 319 w 679"/>
              <a:gd name="T27" fmla="*/ 99 h 689"/>
              <a:gd name="T28" fmla="*/ 40 w 679"/>
              <a:gd name="T29" fmla="*/ 99 h 689"/>
              <a:gd name="T30" fmla="*/ 69 w 679"/>
              <a:gd name="T31" fmla="*/ 39 h 689"/>
              <a:gd name="T32" fmla="*/ 259 w 679"/>
              <a:gd name="T33" fmla="*/ 199 h 689"/>
              <a:gd name="T34" fmla="*/ 259 w 679"/>
              <a:gd name="T35" fmla="*/ 259 h 689"/>
              <a:gd name="T36" fmla="*/ 0 w 679"/>
              <a:gd name="T37" fmla="*/ 259 h 689"/>
              <a:gd name="T38" fmla="*/ 10 w 679"/>
              <a:gd name="T39" fmla="*/ 199 h 689"/>
              <a:gd name="T40" fmla="*/ 259 w 679"/>
              <a:gd name="T41" fmla="*/ 199 h 689"/>
              <a:gd name="T42" fmla="*/ 259 w 679"/>
              <a:gd name="T43" fmla="*/ 319 h 689"/>
              <a:gd name="T44" fmla="*/ 259 w 679"/>
              <a:gd name="T45" fmla="*/ 379 h 689"/>
              <a:gd name="T46" fmla="*/ 10 w 679"/>
              <a:gd name="T47" fmla="*/ 379 h 689"/>
              <a:gd name="T48" fmla="*/ 0 w 679"/>
              <a:gd name="T49" fmla="*/ 319 h 689"/>
              <a:gd name="T50" fmla="*/ 259 w 679"/>
              <a:gd name="T51" fmla="*/ 319 h 689"/>
              <a:gd name="T52" fmla="*/ 259 w 679"/>
              <a:gd name="T53" fmla="*/ 499 h 689"/>
              <a:gd name="T54" fmla="*/ 60 w 679"/>
              <a:gd name="T55" fmla="*/ 499 h 689"/>
              <a:gd name="T56" fmla="*/ 30 w 679"/>
              <a:gd name="T57" fmla="*/ 439 h 689"/>
              <a:gd name="T58" fmla="*/ 259 w 679"/>
              <a:gd name="T59" fmla="*/ 439 h 689"/>
              <a:gd name="T60" fmla="*/ 259 w 679"/>
              <a:gd name="T61" fmla="*/ 499 h 689"/>
              <a:gd name="T62" fmla="*/ 539 w 679"/>
              <a:gd name="T63" fmla="*/ 559 h 689"/>
              <a:gd name="T64" fmla="*/ 539 w 679"/>
              <a:gd name="T65" fmla="*/ 619 h 689"/>
              <a:gd name="T66" fmla="*/ 159 w 679"/>
              <a:gd name="T67" fmla="*/ 619 h 689"/>
              <a:gd name="T68" fmla="*/ 99 w 679"/>
              <a:gd name="T69" fmla="*/ 559 h 689"/>
              <a:gd name="T70" fmla="*/ 539 w 679"/>
              <a:gd name="T71" fmla="*/ 55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9" h="689">
                <a:moveTo>
                  <a:pt x="69" y="39"/>
                </a:moveTo>
                <a:lnTo>
                  <a:pt x="319" y="39"/>
                </a:lnTo>
                <a:lnTo>
                  <a:pt x="319" y="0"/>
                </a:lnTo>
                <a:lnTo>
                  <a:pt x="559" y="0"/>
                </a:lnTo>
                <a:lnTo>
                  <a:pt x="559" y="39"/>
                </a:lnTo>
                <a:lnTo>
                  <a:pt x="679" y="39"/>
                </a:lnTo>
                <a:lnTo>
                  <a:pt x="679" y="649"/>
                </a:lnTo>
                <a:lnTo>
                  <a:pt x="619" y="689"/>
                </a:lnTo>
                <a:lnTo>
                  <a:pt x="619" y="99"/>
                </a:lnTo>
                <a:lnTo>
                  <a:pt x="559" y="99"/>
                </a:lnTo>
                <a:lnTo>
                  <a:pt x="559" y="499"/>
                </a:lnTo>
                <a:lnTo>
                  <a:pt x="439" y="379"/>
                </a:lnTo>
                <a:lnTo>
                  <a:pt x="319" y="499"/>
                </a:lnTo>
                <a:lnTo>
                  <a:pt x="319" y="99"/>
                </a:lnTo>
                <a:lnTo>
                  <a:pt x="40" y="99"/>
                </a:lnTo>
                <a:lnTo>
                  <a:pt x="69" y="39"/>
                </a:lnTo>
                <a:close/>
                <a:moveTo>
                  <a:pt x="259" y="199"/>
                </a:moveTo>
                <a:lnTo>
                  <a:pt x="259" y="259"/>
                </a:lnTo>
                <a:lnTo>
                  <a:pt x="0" y="259"/>
                </a:lnTo>
                <a:lnTo>
                  <a:pt x="10" y="199"/>
                </a:lnTo>
                <a:lnTo>
                  <a:pt x="259" y="199"/>
                </a:lnTo>
                <a:close/>
                <a:moveTo>
                  <a:pt x="259" y="319"/>
                </a:moveTo>
                <a:lnTo>
                  <a:pt x="259" y="379"/>
                </a:lnTo>
                <a:lnTo>
                  <a:pt x="10" y="379"/>
                </a:lnTo>
                <a:lnTo>
                  <a:pt x="0" y="319"/>
                </a:lnTo>
                <a:lnTo>
                  <a:pt x="259" y="319"/>
                </a:lnTo>
                <a:close/>
                <a:moveTo>
                  <a:pt x="259" y="499"/>
                </a:moveTo>
                <a:lnTo>
                  <a:pt x="60" y="499"/>
                </a:lnTo>
                <a:lnTo>
                  <a:pt x="30" y="439"/>
                </a:lnTo>
                <a:lnTo>
                  <a:pt x="259" y="439"/>
                </a:lnTo>
                <a:lnTo>
                  <a:pt x="259" y="499"/>
                </a:lnTo>
                <a:close/>
                <a:moveTo>
                  <a:pt x="539" y="559"/>
                </a:moveTo>
                <a:lnTo>
                  <a:pt x="539" y="619"/>
                </a:lnTo>
                <a:lnTo>
                  <a:pt x="159" y="619"/>
                </a:lnTo>
                <a:lnTo>
                  <a:pt x="99" y="559"/>
                </a:lnTo>
                <a:lnTo>
                  <a:pt x="539" y="559"/>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900"/>
          </a:p>
        </p:txBody>
      </p:sp>
      <p:cxnSp>
        <p:nvCxnSpPr>
          <p:cNvPr id="77" name="Straight Connector 37"/>
          <p:cNvCxnSpPr/>
          <p:nvPr/>
        </p:nvCxnSpPr>
        <p:spPr>
          <a:xfrm flipV="1">
            <a:off x="5800549" y="5230592"/>
            <a:ext cx="5439561" cy="27541"/>
          </a:xfrm>
          <a:prstGeom prst="line">
            <a:avLst/>
          </a:prstGeom>
          <a:ln w="127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8" name="Oval 26"/>
          <p:cNvSpPr/>
          <p:nvPr/>
        </p:nvSpPr>
        <p:spPr>
          <a:xfrm>
            <a:off x="4915429" y="4786572"/>
            <a:ext cx="950555" cy="9490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latin typeface="+mj-lt"/>
            </a:endParaRPr>
          </a:p>
        </p:txBody>
      </p:sp>
      <p:sp>
        <p:nvSpPr>
          <p:cNvPr id="79" name="TextBox 40"/>
          <p:cNvSpPr txBox="1"/>
          <p:nvPr/>
        </p:nvSpPr>
        <p:spPr>
          <a:xfrm>
            <a:off x="5897119" y="4725417"/>
            <a:ext cx="762624" cy="400110"/>
          </a:xfrm>
          <a:prstGeom prst="rect">
            <a:avLst/>
          </a:prstGeom>
          <a:noFill/>
        </p:spPr>
        <p:txBody>
          <a:bodyPr wrap="none" rtlCol="0">
            <a:spAutoFit/>
          </a:bodyPr>
          <a:lstStyle/>
          <a:p>
            <a:r>
              <a:rPr lang="en-US" sz="2000" b="1" dirty="0" smtClean="0">
                <a:solidFill>
                  <a:schemeClr val="accent1"/>
                </a:solidFill>
                <a:latin typeface="微软雅黑"/>
                <a:ea typeface="微软雅黑"/>
                <a:cs typeface="微软雅黑"/>
              </a:rPr>
              <a:t>O2O</a:t>
            </a:r>
            <a:endParaRPr lang="en-US" sz="2000" b="1" dirty="0">
              <a:solidFill>
                <a:schemeClr val="accent1"/>
              </a:solidFill>
              <a:latin typeface="微软雅黑"/>
              <a:ea typeface="微软雅黑"/>
              <a:cs typeface="微软雅黑"/>
            </a:endParaRPr>
          </a:p>
        </p:txBody>
      </p:sp>
      <p:sp>
        <p:nvSpPr>
          <p:cNvPr id="80" name="Rectangle 36"/>
          <p:cNvSpPr/>
          <p:nvPr/>
        </p:nvSpPr>
        <p:spPr>
          <a:xfrm>
            <a:off x="5884911" y="5278435"/>
            <a:ext cx="5294717" cy="369332"/>
          </a:xfrm>
          <a:prstGeom prst="rect">
            <a:avLst/>
          </a:prstGeom>
        </p:spPr>
        <p:txBody>
          <a:bodyPr wrap="square">
            <a:spAutoFit/>
          </a:bodyPr>
          <a:lstStyle/>
          <a:p>
            <a:r>
              <a:rPr lang="zh-CN" altLang="en-US" b="1" dirty="0">
                <a:latin typeface="微软雅黑"/>
                <a:ea typeface="微软雅黑"/>
                <a:cs typeface="微软雅黑"/>
              </a:rPr>
              <a:t>海外运营中心   当地电商平台</a:t>
            </a:r>
            <a:r>
              <a:rPr lang="en-US" altLang="zh-CN" b="1" dirty="0">
                <a:latin typeface="微软雅黑"/>
                <a:ea typeface="微软雅黑"/>
                <a:cs typeface="微软雅黑"/>
              </a:rPr>
              <a:t>+</a:t>
            </a:r>
            <a:r>
              <a:rPr lang="zh-CN" altLang="en-US" b="1" dirty="0">
                <a:latin typeface="微软雅黑"/>
                <a:ea typeface="微软雅黑"/>
                <a:cs typeface="微软雅黑"/>
              </a:rPr>
              <a:t>海外仓</a:t>
            </a:r>
            <a:r>
              <a:rPr lang="en-US" altLang="zh-CN" b="1" dirty="0">
                <a:latin typeface="微软雅黑"/>
                <a:ea typeface="微软雅黑"/>
                <a:cs typeface="微软雅黑"/>
              </a:rPr>
              <a:t>+</a:t>
            </a:r>
            <a:r>
              <a:rPr lang="zh-CN" altLang="en-US" b="1" dirty="0">
                <a:latin typeface="微软雅黑"/>
                <a:ea typeface="微软雅黑"/>
                <a:cs typeface="微软雅黑"/>
              </a:rPr>
              <a:t>中国产品</a:t>
            </a:r>
          </a:p>
        </p:txBody>
      </p:sp>
      <p:sp>
        <p:nvSpPr>
          <p:cNvPr id="81" name="Bookmark Icon"/>
          <p:cNvSpPr>
            <a:spLocks noChangeAspect="1" noEditPoints="1"/>
          </p:cNvSpPr>
          <p:nvPr/>
        </p:nvSpPr>
        <p:spPr bwMode="auto">
          <a:xfrm>
            <a:off x="5241363" y="5110539"/>
            <a:ext cx="298684" cy="301133"/>
          </a:xfrm>
          <a:custGeom>
            <a:avLst/>
            <a:gdLst>
              <a:gd name="T0" fmla="*/ 69 w 679"/>
              <a:gd name="T1" fmla="*/ 39 h 689"/>
              <a:gd name="T2" fmla="*/ 319 w 679"/>
              <a:gd name="T3" fmla="*/ 39 h 689"/>
              <a:gd name="T4" fmla="*/ 319 w 679"/>
              <a:gd name="T5" fmla="*/ 0 h 689"/>
              <a:gd name="T6" fmla="*/ 559 w 679"/>
              <a:gd name="T7" fmla="*/ 0 h 689"/>
              <a:gd name="T8" fmla="*/ 559 w 679"/>
              <a:gd name="T9" fmla="*/ 39 h 689"/>
              <a:gd name="T10" fmla="*/ 679 w 679"/>
              <a:gd name="T11" fmla="*/ 39 h 689"/>
              <a:gd name="T12" fmla="*/ 679 w 679"/>
              <a:gd name="T13" fmla="*/ 649 h 689"/>
              <a:gd name="T14" fmla="*/ 619 w 679"/>
              <a:gd name="T15" fmla="*/ 689 h 689"/>
              <a:gd name="T16" fmla="*/ 619 w 679"/>
              <a:gd name="T17" fmla="*/ 99 h 689"/>
              <a:gd name="T18" fmla="*/ 559 w 679"/>
              <a:gd name="T19" fmla="*/ 99 h 689"/>
              <a:gd name="T20" fmla="*/ 559 w 679"/>
              <a:gd name="T21" fmla="*/ 499 h 689"/>
              <a:gd name="T22" fmla="*/ 439 w 679"/>
              <a:gd name="T23" fmla="*/ 379 h 689"/>
              <a:gd name="T24" fmla="*/ 319 w 679"/>
              <a:gd name="T25" fmla="*/ 499 h 689"/>
              <a:gd name="T26" fmla="*/ 319 w 679"/>
              <a:gd name="T27" fmla="*/ 99 h 689"/>
              <a:gd name="T28" fmla="*/ 40 w 679"/>
              <a:gd name="T29" fmla="*/ 99 h 689"/>
              <a:gd name="T30" fmla="*/ 69 w 679"/>
              <a:gd name="T31" fmla="*/ 39 h 689"/>
              <a:gd name="T32" fmla="*/ 259 w 679"/>
              <a:gd name="T33" fmla="*/ 199 h 689"/>
              <a:gd name="T34" fmla="*/ 259 w 679"/>
              <a:gd name="T35" fmla="*/ 259 h 689"/>
              <a:gd name="T36" fmla="*/ 0 w 679"/>
              <a:gd name="T37" fmla="*/ 259 h 689"/>
              <a:gd name="T38" fmla="*/ 10 w 679"/>
              <a:gd name="T39" fmla="*/ 199 h 689"/>
              <a:gd name="T40" fmla="*/ 259 w 679"/>
              <a:gd name="T41" fmla="*/ 199 h 689"/>
              <a:gd name="T42" fmla="*/ 259 w 679"/>
              <a:gd name="T43" fmla="*/ 319 h 689"/>
              <a:gd name="T44" fmla="*/ 259 w 679"/>
              <a:gd name="T45" fmla="*/ 379 h 689"/>
              <a:gd name="T46" fmla="*/ 10 w 679"/>
              <a:gd name="T47" fmla="*/ 379 h 689"/>
              <a:gd name="T48" fmla="*/ 0 w 679"/>
              <a:gd name="T49" fmla="*/ 319 h 689"/>
              <a:gd name="T50" fmla="*/ 259 w 679"/>
              <a:gd name="T51" fmla="*/ 319 h 689"/>
              <a:gd name="T52" fmla="*/ 259 w 679"/>
              <a:gd name="T53" fmla="*/ 499 h 689"/>
              <a:gd name="T54" fmla="*/ 60 w 679"/>
              <a:gd name="T55" fmla="*/ 499 h 689"/>
              <a:gd name="T56" fmla="*/ 30 w 679"/>
              <a:gd name="T57" fmla="*/ 439 h 689"/>
              <a:gd name="T58" fmla="*/ 259 w 679"/>
              <a:gd name="T59" fmla="*/ 439 h 689"/>
              <a:gd name="T60" fmla="*/ 259 w 679"/>
              <a:gd name="T61" fmla="*/ 499 h 689"/>
              <a:gd name="T62" fmla="*/ 539 w 679"/>
              <a:gd name="T63" fmla="*/ 559 h 689"/>
              <a:gd name="T64" fmla="*/ 539 w 679"/>
              <a:gd name="T65" fmla="*/ 619 h 689"/>
              <a:gd name="T66" fmla="*/ 159 w 679"/>
              <a:gd name="T67" fmla="*/ 619 h 689"/>
              <a:gd name="T68" fmla="*/ 99 w 679"/>
              <a:gd name="T69" fmla="*/ 559 h 689"/>
              <a:gd name="T70" fmla="*/ 539 w 679"/>
              <a:gd name="T71" fmla="*/ 55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9" h="689">
                <a:moveTo>
                  <a:pt x="69" y="39"/>
                </a:moveTo>
                <a:lnTo>
                  <a:pt x="319" y="39"/>
                </a:lnTo>
                <a:lnTo>
                  <a:pt x="319" y="0"/>
                </a:lnTo>
                <a:lnTo>
                  <a:pt x="559" y="0"/>
                </a:lnTo>
                <a:lnTo>
                  <a:pt x="559" y="39"/>
                </a:lnTo>
                <a:lnTo>
                  <a:pt x="679" y="39"/>
                </a:lnTo>
                <a:lnTo>
                  <a:pt x="679" y="649"/>
                </a:lnTo>
                <a:lnTo>
                  <a:pt x="619" y="689"/>
                </a:lnTo>
                <a:lnTo>
                  <a:pt x="619" y="99"/>
                </a:lnTo>
                <a:lnTo>
                  <a:pt x="559" y="99"/>
                </a:lnTo>
                <a:lnTo>
                  <a:pt x="559" y="499"/>
                </a:lnTo>
                <a:lnTo>
                  <a:pt x="439" y="379"/>
                </a:lnTo>
                <a:lnTo>
                  <a:pt x="319" y="499"/>
                </a:lnTo>
                <a:lnTo>
                  <a:pt x="319" y="99"/>
                </a:lnTo>
                <a:lnTo>
                  <a:pt x="40" y="99"/>
                </a:lnTo>
                <a:lnTo>
                  <a:pt x="69" y="39"/>
                </a:lnTo>
                <a:close/>
                <a:moveTo>
                  <a:pt x="259" y="199"/>
                </a:moveTo>
                <a:lnTo>
                  <a:pt x="259" y="259"/>
                </a:lnTo>
                <a:lnTo>
                  <a:pt x="0" y="259"/>
                </a:lnTo>
                <a:lnTo>
                  <a:pt x="10" y="199"/>
                </a:lnTo>
                <a:lnTo>
                  <a:pt x="259" y="199"/>
                </a:lnTo>
                <a:close/>
                <a:moveTo>
                  <a:pt x="259" y="319"/>
                </a:moveTo>
                <a:lnTo>
                  <a:pt x="259" y="379"/>
                </a:lnTo>
                <a:lnTo>
                  <a:pt x="10" y="379"/>
                </a:lnTo>
                <a:lnTo>
                  <a:pt x="0" y="319"/>
                </a:lnTo>
                <a:lnTo>
                  <a:pt x="259" y="319"/>
                </a:lnTo>
                <a:close/>
                <a:moveTo>
                  <a:pt x="259" y="499"/>
                </a:moveTo>
                <a:lnTo>
                  <a:pt x="60" y="499"/>
                </a:lnTo>
                <a:lnTo>
                  <a:pt x="30" y="439"/>
                </a:lnTo>
                <a:lnTo>
                  <a:pt x="259" y="439"/>
                </a:lnTo>
                <a:lnTo>
                  <a:pt x="259" y="499"/>
                </a:lnTo>
                <a:close/>
                <a:moveTo>
                  <a:pt x="539" y="559"/>
                </a:moveTo>
                <a:lnTo>
                  <a:pt x="539" y="619"/>
                </a:lnTo>
                <a:lnTo>
                  <a:pt x="159" y="619"/>
                </a:lnTo>
                <a:lnTo>
                  <a:pt x="99" y="559"/>
                </a:lnTo>
                <a:lnTo>
                  <a:pt x="539" y="559"/>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900"/>
          </a:p>
        </p:txBody>
      </p:sp>
      <p:sp>
        <p:nvSpPr>
          <p:cNvPr id="6" name="文本框 5"/>
          <p:cNvSpPr txBox="1"/>
          <p:nvPr/>
        </p:nvSpPr>
        <p:spPr>
          <a:xfrm>
            <a:off x="584200" y="2082804"/>
            <a:ext cx="3276600" cy="3775393"/>
          </a:xfrm>
          <a:prstGeom prst="rect">
            <a:avLst/>
          </a:prstGeom>
          <a:noFill/>
        </p:spPr>
        <p:txBody>
          <a:bodyPr wrap="square" rtlCol="0">
            <a:spAutoFit/>
          </a:bodyPr>
          <a:lstStyle/>
          <a:p>
            <a:pPr>
              <a:lnSpc>
                <a:spcPct val="120000"/>
              </a:lnSpc>
            </a:pPr>
            <a:r>
              <a:rPr lang="zh-CN" altLang="en-US" sz="2000" dirty="0">
                <a:latin typeface="微软雅黑"/>
                <a:ea typeface="微软雅黑"/>
                <a:cs typeface="微软雅黑"/>
              </a:rPr>
              <a:t>对于中国的电子商务模式来说，无论是</a:t>
            </a:r>
            <a:r>
              <a:rPr lang="en-US" altLang="zh-CN" sz="2000" dirty="0">
                <a:latin typeface="微软雅黑"/>
                <a:ea typeface="微软雅黑"/>
                <a:cs typeface="微软雅黑"/>
              </a:rPr>
              <a:t>B2C</a:t>
            </a:r>
            <a:r>
              <a:rPr lang="zh-CN" altLang="en-US" sz="2000" dirty="0">
                <a:latin typeface="微软雅黑"/>
                <a:ea typeface="微软雅黑"/>
                <a:cs typeface="微软雅黑"/>
              </a:rPr>
              <a:t>、</a:t>
            </a:r>
            <a:r>
              <a:rPr lang="en-US" altLang="zh-CN" sz="2000" dirty="0">
                <a:latin typeface="微软雅黑"/>
                <a:ea typeface="微软雅黑"/>
                <a:cs typeface="微软雅黑"/>
              </a:rPr>
              <a:t>B2B</a:t>
            </a:r>
            <a:r>
              <a:rPr lang="zh-CN" altLang="en-US" sz="2000" dirty="0">
                <a:latin typeface="微软雅黑"/>
                <a:ea typeface="微软雅黑"/>
                <a:cs typeface="微软雅黑"/>
              </a:rPr>
              <a:t>还是</a:t>
            </a:r>
            <a:r>
              <a:rPr lang="en-US" altLang="zh-CN" sz="2000" dirty="0">
                <a:latin typeface="微软雅黑"/>
                <a:ea typeface="微软雅黑"/>
                <a:cs typeface="微软雅黑"/>
              </a:rPr>
              <a:t>O2O</a:t>
            </a:r>
            <a:r>
              <a:rPr lang="zh-CN" altLang="en-US" sz="2000" dirty="0">
                <a:latin typeface="微软雅黑"/>
                <a:ea typeface="微软雅黑"/>
                <a:cs typeface="微软雅黑"/>
              </a:rPr>
              <a:t>模式，没有任何一种模式可以全覆盖企业的各种要求。所以，电商模式的整合、境内境外的整合、线上线下的整合才是必然。只有通过整合，才能打造出真正的符合需求的电商生态圈模式。</a:t>
            </a:r>
          </a:p>
        </p:txBody>
      </p:sp>
      <p:sp>
        <p:nvSpPr>
          <p:cNvPr id="84" name="Rounded Rectangle 20"/>
          <p:cNvSpPr/>
          <p:nvPr/>
        </p:nvSpPr>
        <p:spPr>
          <a:xfrm>
            <a:off x="431800" y="1473200"/>
            <a:ext cx="3594100" cy="4635500"/>
          </a:xfrm>
          <a:prstGeom prst="roundRect">
            <a:avLst>
              <a:gd name="adj" fmla="val 168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60"/>
          <p:cNvSpPr/>
          <p:nvPr/>
        </p:nvSpPr>
        <p:spPr>
          <a:xfrm>
            <a:off x="1722284" y="1021318"/>
            <a:ext cx="950555" cy="9490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latin typeface="+mj-lt"/>
            </a:endParaRPr>
          </a:p>
        </p:txBody>
      </p:sp>
      <p:sp>
        <p:nvSpPr>
          <p:cNvPr id="86" name="Pin Icon"/>
          <p:cNvSpPr>
            <a:spLocks noChangeAspect="1"/>
          </p:cNvSpPr>
          <p:nvPr/>
        </p:nvSpPr>
        <p:spPr bwMode="auto">
          <a:xfrm>
            <a:off x="2019758" y="1316515"/>
            <a:ext cx="355606" cy="358673"/>
          </a:xfrm>
          <a:custGeom>
            <a:avLst/>
            <a:gdLst>
              <a:gd name="T0" fmla="*/ 647 w 647"/>
              <a:gd name="T1" fmla="*/ 226 h 646"/>
              <a:gd name="T2" fmla="*/ 421 w 647"/>
              <a:gd name="T3" fmla="*/ 0 h 646"/>
              <a:gd name="T4" fmla="*/ 394 w 647"/>
              <a:gd name="T5" fmla="*/ 38 h 646"/>
              <a:gd name="T6" fmla="*/ 386 w 647"/>
              <a:gd name="T7" fmla="*/ 81 h 646"/>
              <a:gd name="T8" fmla="*/ 394 w 647"/>
              <a:gd name="T9" fmla="*/ 123 h 646"/>
              <a:gd name="T10" fmla="*/ 253 w 647"/>
              <a:gd name="T11" fmla="*/ 264 h 646"/>
              <a:gd name="T12" fmla="*/ 216 w 647"/>
              <a:gd name="T13" fmla="*/ 250 h 646"/>
              <a:gd name="T14" fmla="*/ 177 w 647"/>
              <a:gd name="T15" fmla="*/ 245 h 646"/>
              <a:gd name="T16" fmla="*/ 117 w 647"/>
              <a:gd name="T17" fmla="*/ 257 h 646"/>
              <a:gd name="T18" fmla="*/ 65 w 647"/>
              <a:gd name="T19" fmla="*/ 291 h 646"/>
              <a:gd name="T20" fmla="*/ 185 w 647"/>
              <a:gd name="T21" fmla="*/ 411 h 646"/>
              <a:gd name="T22" fmla="*/ 108 w 647"/>
              <a:gd name="T23" fmla="*/ 500 h 646"/>
              <a:gd name="T24" fmla="*/ 50 w 647"/>
              <a:gd name="T25" fmla="*/ 570 h 646"/>
              <a:gd name="T26" fmla="*/ 13 w 647"/>
              <a:gd name="T27" fmla="*/ 619 h 646"/>
              <a:gd name="T28" fmla="*/ 0 w 647"/>
              <a:gd name="T29" fmla="*/ 643 h 646"/>
              <a:gd name="T30" fmla="*/ 0 w 647"/>
              <a:gd name="T31" fmla="*/ 645 h 646"/>
              <a:gd name="T32" fmla="*/ 1 w 647"/>
              <a:gd name="T33" fmla="*/ 646 h 646"/>
              <a:gd name="T34" fmla="*/ 1 w 647"/>
              <a:gd name="T35" fmla="*/ 646 h 646"/>
              <a:gd name="T36" fmla="*/ 1 w 647"/>
              <a:gd name="T37" fmla="*/ 646 h 646"/>
              <a:gd name="T38" fmla="*/ 3 w 647"/>
              <a:gd name="T39" fmla="*/ 646 h 646"/>
              <a:gd name="T40" fmla="*/ 28 w 647"/>
              <a:gd name="T41" fmla="*/ 633 h 646"/>
              <a:gd name="T42" fmla="*/ 76 w 647"/>
              <a:gd name="T43" fmla="*/ 597 h 646"/>
              <a:gd name="T44" fmla="*/ 147 w 647"/>
              <a:gd name="T45" fmla="*/ 539 h 646"/>
              <a:gd name="T46" fmla="*/ 236 w 647"/>
              <a:gd name="T47" fmla="*/ 462 h 646"/>
              <a:gd name="T48" fmla="*/ 356 w 647"/>
              <a:gd name="T49" fmla="*/ 582 h 646"/>
              <a:gd name="T50" fmla="*/ 390 w 647"/>
              <a:gd name="T51" fmla="*/ 530 h 646"/>
              <a:gd name="T52" fmla="*/ 401 w 647"/>
              <a:gd name="T53" fmla="*/ 469 h 646"/>
              <a:gd name="T54" fmla="*/ 396 w 647"/>
              <a:gd name="T55" fmla="*/ 430 h 646"/>
              <a:gd name="T56" fmla="*/ 382 w 647"/>
              <a:gd name="T57" fmla="*/ 393 h 646"/>
              <a:gd name="T58" fmla="*/ 523 w 647"/>
              <a:gd name="T59" fmla="*/ 252 h 646"/>
              <a:gd name="T60" fmla="*/ 566 w 647"/>
              <a:gd name="T61" fmla="*/ 261 h 646"/>
              <a:gd name="T62" fmla="*/ 609 w 647"/>
              <a:gd name="T63" fmla="*/ 252 h 646"/>
              <a:gd name="T64" fmla="*/ 647 w 647"/>
              <a:gd name="T65" fmla="*/ 22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7" h="646">
                <a:moveTo>
                  <a:pt x="647" y="226"/>
                </a:moveTo>
                <a:lnTo>
                  <a:pt x="421" y="0"/>
                </a:lnTo>
                <a:cubicBezTo>
                  <a:pt x="409" y="11"/>
                  <a:pt x="400" y="24"/>
                  <a:pt x="394" y="38"/>
                </a:cubicBezTo>
                <a:cubicBezTo>
                  <a:pt x="389" y="52"/>
                  <a:pt x="386" y="66"/>
                  <a:pt x="386" y="81"/>
                </a:cubicBezTo>
                <a:cubicBezTo>
                  <a:pt x="386" y="95"/>
                  <a:pt x="389" y="109"/>
                  <a:pt x="394" y="123"/>
                </a:cubicBezTo>
                <a:lnTo>
                  <a:pt x="253" y="264"/>
                </a:lnTo>
                <a:cubicBezTo>
                  <a:pt x="241" y="258"/>
                  <a:pt x="229" y="253"/>
                  <a:pt x="216" y="250"/>
                </a:cubicBezTo>
                <a:cubicBezTo>
                  <a:pt x="203" y="247"/>
                  <a:pt x="190" y="245"/>
                  <a:pt x="177" y="245"/>
                </a:cubicBezTo>
                <a:cubicBezTo>
                  <a:pt x="156" y="245"/>
                  <a:pt x="136" y="249"/>
                  <a:pt x="117" y="257"/>
                </a:cubicBezTo>
                <a:cubicBezTo>
                  <a:pt x="97" y="264"/>
                  <a:pt x="80" y="276"/>
                  <a:pt x="65" y="291"/>
                </a:cubicBezTo>
                <a:lnTo>
                  <a:pt x="185" y="411"/>
                </a:lnTo>
                <a:lnTo>
                  <a:pt x="108" y="500"/>
                </a:lnTo>
                <a:lnTo>
                  <a:pt x="50" y="570"/>
                </a:lnTo>
                <a:lnTo>
                  <a:pt x="13" y="619"/>
                </a:lnTo>
                <a:cubicBezTo>
                  <a:pt x="5" y="631"/>
                  <a:pt x="0" y="639"/>
                  <a:pt x="0" y="643"/>
                </a:cubicBezTo>
                <a:lnTo>
                  <a:pt x="0" y="645"/>
                </a:lnTo>
                <a:lnTo>
                  <a:pt x="1" y="646"/>
                </a:lnTo>
                <a:lnTo>
                  <a:pt x="1" y="646"/>
                </a:lnTo>
                <a:lnTo>
                  <a:pt x="1" y="646"/>
                </a:lnTo>
                <a:lnTo>
                  <a:pt x="3" y="646"/>
                </a:lnTo>
                <a:cubicBezTo>
                  <a:pt x="7" y="646"/>
                  <a:pt x="15" y="642"/>
                  <a:pt x="28" y="633"/>
                </a:cubicBezTo>
                <a:lnTo>
                  <a:pt x="76" y="597"/>
                </a:lnTo>
                <a:lnTo>
                  <a:pt x="147" y="539"/>
                </a:lnTo>
                <a:lnTo>
                  <a:pt x="236" y="462"/>
                </a:lnTo>
                <a:lnTo>
                  <a:pt x="356" y="582"/>
                </a:lnTo>
                <a:cubicBezTo>
                  <a:pt x="371" y="566"/>
                  <a:pt x="382" y="549"/>
                  <a:pt x="390" y="530"/>
                </a:cubicBezTo>
                <a:cubicBezTo>
                  <a:pt x="397" y="510"/>
                  <a:pt x="401" y="490"/>
                  <a:pt x="401" y="469"/>
                </a:cubicBezTo>
                <a:cubicBezTo>
                  <a:pt x="401" y="456"/>
                  <a:pt x="399" y="443"/>
                  <a:pt x="396" y="430"/>
                </a:cubicBezTo>
                <a:cubicBezTo>
                  <a:pt x="393" y="418"/>
                  <a:pt x="389" y="405"/>
                  <a:pt x="382" y="393"/>
                </a:cubicBezTo>
                <a:lnTo>
                  <a:pt x="523" y="252"/>
                </a:lnTo>
                <a:cubicBezTo>
                  <a:pt x="537" y="258"/>
                  <a:pt x="551" y="261"/>
                  <a:pt x="566" y="261"/>
                </a:cubicBezTo>
                <a:cubicBezTo>
                  <a:pt x="580" y="261"/>
                  <a:pt x="595" y="258"/>
                  <a:pt x="609" y="252"/>
                </a:cubicBezTo>
                <a:cubicBezTo>
                  <a:pt x="622" y="246"/>
                  <a:pt x="635" y="238"/>
                  <a:pt x="647" y="226"/>
                </a:cubicBez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900"/>
          </a:p>
        </p:txBody>
      </p:sp>
    </p:spTree>
    <p:extLst>
      <p:ext uri="{BB962C8B-B14F-4D97-AF65-F5344CB8AC3E}">
        <p14:creationId xmlns:p14="http://schemas.microsoft.com/office/powerpoint/2010/main" val="1790830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4623867" y="1027158"/>
            <a:ext cx="2754833"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lang="zh-CN" altLang="en-US" sz="3200" b="1" dirty="0" smtClean="0">
                <a:latin typeface="微软雅黑" panose="020B0503020204020204" pitchFamily="34" charset="-122"/>
                <a:ea typeface="微软雅黑" panose="020B0503020204020204" pitchFamily="34" charset="-122"/>
              </a:rPr>
              <a:t>平台中的平台</a:t>
            </a:r>
            <a:endParaRPr lang="zh-CN" altLang="en-US" sz="3200" b="1" dirty="0">
              <a:latin typeface="微软雅黑" panose="020B0503020204020204" pitchFamily="34" charset="-122"/>
              <a:ea typeface="微软雅黑" panose="020B0503020204020204" pitchFamily="34" charset="-122"/>
            </a:endParaRPr>
          </a:p>
        </p:txBody>
      </p:sp>
      <p:sp>
        <p:nvSpPr>
          <p:cNvPr id="5" name="矩形 4"/>
          <p:cNvSpPr/>
          <p:nvPr/>
        </p:nvSpPr>
        <p:spPr>
          <a:xfrm>
            <a:off x="1769742" y="2360583"/>
            <a:ext cx="8860158" cy="3118803"/>
          </a:xfrm>
          <a:prstGeom prst="rect">
            <a:avLst/>
          </a:prstGeom>
        </p:spPr>
        <p:txBody>
          <a:bodyPr wrap="square">
            <a:spAutoFit/>
          </a:bodyPr>
          <a:lstStyle/>
          <a:p>
            <a:pPr>
              <a:lnSpc>
                <a:spcPct val="200000"/>
              </a:lnSpc>
            </a:pPr>
            <a:r>
              <a:rPr lang="zh-CN" altLang="en-US" sz="2000" b="1" dirty="0" smtClean="0">
                <a:latin typeface="微软雅黑" pitchFamily="34" charset="-122"/>
                <a:ea typeface="微软雅黑" pitchFamily="34" charset="-122"/>
              </a:rPr>
              <a:t>对于出口型跨境电子商务，应该充分利用出口目的国的</a:t>
            </a:r>
            <a:r>
              <a:rPr lang="zh-CN" altLang="en-US" sz="2000" b="1" dirty="0" smtClean="0">
                <a:solidFill>
                  <a:srgbClr val="FF0000"/>
                </a:solidFill>
                <a:latin typeface="微软雅黑" pitchFamily="34" charset="-122"/>
                <a:ea typeface="微软雅黑" pitchFamily="34" charset="-122"/>
              </a:rPr>
              <a:t>落地的、知名的电子商务平台</a:t>
            </a:r>
            <a:r>
              <a:rPr lang="zh-CN" altLang="en-US" sz="2000" b="1" dirty="0" smtClean="0">
                <a:latin typeface="微软雅黑" pitchFamily="34" charset="-122"/>
                <a:ea typeface="微软雅黑" pitchFamily="34" charset="-122"/>
              </a:rPr>
              <a:t>，而并非在海外、更不是在境内搭建自己的平台。只有这样，出口目的国的采购商或者买家客户在本国的落地平台购买中国的商品时，</a:t>
            </a:r>
            <a:r>
              <a:rPr lang="zh-CN" altLang="en-US" sz="2000" b="1" dirty="0" smtClean="0">
                <a:solidFill>
                  <a:srgbClr val="FF0000"/>
                </a:solidFill>
                <a:latin typeface="微软雅黑" pitchFamily="34" charset="-122"/>
                <a:ea typeface="微软雅黑" pitchFamily="34" charset="-122"/>
              </a:rPr>
              <a:t>从操作习惯、语言、支付、购买行为方式上不会有任何的变化</a:t>
            </a:r>
            <a:r>
              <a:rPr lang="zh-CN" altLang="en-US" sz="2000" b="1" dirty="0" smtClean="0">
                <a:latin typeface="微软雅黑" pitchFamily="34" charset="-122"/>
                <a:ea typeface="微软雅黑" pitchFamily="34" charset="-122"/>
              </a:rPr>
              <a:t>，从而更加便捷的采购中国商品。</a:t>
            </a:r>
            <a:endParaRPr lang="en-US" altLang="zh-CN" sz="2000" b="1" dirty="0" smtClean="0">
              <a:latin typeface="微软雅黑" pitchFamily="34" charset="-122"/>
              <a:ea typeface="微软雅黑" pitchFamily="34" charset="-122"/>
            </a:endParaRPr>
          </a:p>
        </p:txBody>
      </p:sp>
      <p:sp>
        <p:nvSpPr>
          <p:cNvPr id="2" name="矩形 1"/>
          <p:cNvSpPr/>
          <p:nvPr/>
        </p:nvSpPr>
        <p:spPr>
          <a:xfrm>
            <a:off x="867112" y="150405"/>
            <a:ext cx="1338828"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小笨鸟特色</a:t>
            </a:r>
            <a:endParaRPr lang="zh-CN" altLang="en-US" dirty="0"/>
          </a:p>
        </p:txBody>
      </p:sp>
      <p:sp>
        <p:nvSpPr>
          <p:cNvPr id="6" name="Rounded Rectangle 23"/>
          <p:cNvSpPr/>
          <p:nvPr/>
        </p:nvSpPr>
        <p:spPr>
          <a:xfrm>
            <a:off x="1257300" y="1974850"/>
            <a:ext cx="9690100" cy="3956050"/>
          </a:xfrm>
          <a:prstGeom prst="roundRect">
            <a:avLst>
              <a:gd name="adj" fmla="val 168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26"/>
          <p:cNvSpPr/>
          <p:nvPr/>
        </p:nvSpPr>
        <p:spPr>
          <a:xfrm>
            <a:off x="934884" y="1529318"/>
            <a:ext cx="950555" cy="9490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latin typeface="+mj-lt"/>
            </a:endParaRPr>
          </a:p>
        </p:txBody>
      </p:sp>
      <p:sp>
        <p:nvSpPr>
          <p:cNvPr id="8" name="Bookmark Icon"/>
          <p:cNvSpPr>
            <a:spLocks noChangeAspect="1" noEditPoints="1"/>
          </p:cNvSpPr>
          <p:nvPr/>
        </p:nvSpPr>
        <p:spPr bwMode="auto">
          <a:xfrm>
            <a:off x="1260819" y="1853285"/>
            <a:ext cx="298684" cy="301133"/>
          </a:xfrm>
          <a:custGeom>
            <a:avLst/>
            <a:gdLst>
              <a:gd name="T0" fmla="*/ 69 w 679"/>
              <a:gd name="T1" fmla="*/ 39 h 689"/>
              <a:gd name="T2" fmla="*/ 319 w 679"/>
              <a:gd name="T3" fmla="*/ 39 h 689"/>
              <a:gd name="T4" fmla="*/ 319 w 679"/>
              <a:gd name="T5" fmla="*/ 0 h 689"/>
              <a:gd name="T6" fmla="*/ 559 w 679"/>
              <a:gd name="T7" fmla="*/ 0 h 689"/>
              <a:gd name="T8" fmla="*/ 559 w 679"/>
              <a:gd name="T9" fmla="*/ 39 h 689"/>
              <a:gd name="T10" fmla="*/ 679 w 679"/>
              <a:gd name="T11" fmla="*/ 39 h 689"/>
              <a:gd name="T12" fmla="*/ 679 w 679"/>
              <a:gd name="T13" fmla="*/ 649 h 689"/>
              <a:gd name="T14" fmla="*/ 619 w 679"/>
              <a:gd name="T15" fmla="*/ 689 h 689"/>
              <a:gd name="T16" fmla="*/ 619 w 679"/>
              <a:gd name="T17" fmla="*/ 99 h 689"/>
              <a:gd name="T18" fmla="*/ 559 w 679"/>
              <a:gd name="T19" fmla="*/ 99 h 689"/>
              <a:gd name="T20" fmla="*/ 559 w 679"/>
              <a:gd name="T21" fmla="*/ 499 h 689"/>
              <a:gd name="T22" fmla="*/ 439 w 679"/>
              <a:gd name="T23" fmla="*/ 379 h 689"/>
              <a:gd name="T24" fmla="*/ 319 w 679"/>
              <a:gd name="T25" fmla="*/ 499 h 689"/>
              <a:gd name="T26" fmla="*/ 319 w 679"/>
              <a:gd name="T27" fmla="*/ 99 h 689"/>
              <a:gd name="T28" fmla="*/ 40 w 679"/>
              <a:gd name="T29" fmla="*/ 99 h 689"/>
              <a:gd name="T30" fmla="*/ 69 w 679"/>
              <a:gd name="T31" fmla="*/ 39 h 689"/>
              <a:gd name="T32" fmla="*/ 259 w 679"/>
              <a:gd name="T33" fmla="*/ 199 h 689"/>
              <a:gd name="T34" fmla="*/ 259 w 679"/>
              <a:gd name="T35" fmla="*/ 259 h 689"/>
              <a:gd name="T36" fmla="*/ 0 w 679"/>
              <a:gd name="T37" fmla="*/ 259 h 689"/>
              <a:gd name="T38" fmla="*/ 10 w 679"/>
              <a:gd name="T39" fmla="*/ 199 h 689"/>
              <a:gd name="T40" fmla="*/ 259 w 679"/>
              <a:gd name="T41" fmla="*/ 199 h 689"/>
              <a:gd name="T42" fmla="*/ 259 w 679"/>
              <a:gd name="T43" fmla="*/ 319 h 689"/>
              <a:gd name="T44" fmla="*/ 259 w 679"/>
              <a:gd name="T45" fmla="*/ 379 h 689"/>
              <a:gd name="T46" fmla="*/ 10 w 679"/>
              <a:gd name="T47" fmla="*/ 379 h 689"/>
              <a:gd name="T48" fmla="*/ 0 w 679"/>
              <a:gd name="T49" fmla="*/ 319 h 689"/>
              <a:gd name="T50" fmla="*/ 259 w 679"/>
              <a:gd name="T51" fmla="*/ 319 h 689"/>
              <a:gd name="T52" fmla="*/ 259 w 679"/>
              <a:gd name="T53" fmla="*/ 499 h 689"/>
              <a:gd name="T54" fmla="*/ 60 w 679"/>
              <a:gd name="T55" fmla="*/ 499 h 689"/>
              <a:gd name="T56" fmla="*/ 30 w 679"/>
              <a:gd name="T57" fmla="*/ 439 h 689"/>
              <a:gd name="T58" fmla="*/ 259 w 679"/>
              <a:gd name="T59" fmla="*/ 439 h 689"/>
              <a:gd name="T60" fmla="*/ 259 w 679"/>
              <a:gd name="T61" fmla="*/ 499 h 689"/>
              <a:gd name="T62" fmla="*/ 539 w 679"/>
              <a:gd name="T63" fmla="*/ 559 h 689"/>
              <a:gd name="T64" fmla="*/ 539 w 679"/>
              <a:gd name="T65" fmla="*/ 619 h 689"/>
              <a:gd name="T66" fmla="*/ 159 w 679"/>
              <a:gd name="T67" fmla="*/ 619 h 689"/>
              <a:gd name="T68" fmla="*/ 99 w 679"/>
              <a:gd name="T69" fmla="*/ 559 h 689"/>
              <a:gd name="T70" fmla="*/ 539 w 679"/>
              <a:gd name="T71" fmla="*/ 55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9" h="689">
                <a:moveTo>
                  <a:pt x="69" y="39"/>
                </a:moveTo>
                <a:lnTo>
                  <a:pt x="319" y="39"/>
                </a:lnTo>
                <a:lnTo>
                  <a:pt x="319" y="0"/>
                </a:lnTo>
                <a:lnTo>
                  <a:pt x="559" y="0"/>
                </a:lnTo>
                <a:lnTo>
                  <a:pt x="559" y="39"/>
                </a:lnTo>
                <a:lnTo>
                  <a:pt x="679" y="39"/>
                </a:lnTo>
                <a:lnTo>
                  <a:pt x="679" y="649"/>
                </a:lnTo>
                <a:lnTo>
                  <a:pt x="619" y="689"/>
                </a:lnTo>
                <a:lnTo>
                  <a:pt x="619" y="99"/>
                </a:lnTo>
                <a:lnTo>
                  <a:pt x="559" y="99"/>
                </a:lnTo>
                <a:lnTo>
                  <a:pt x="559" y="499"/>
                </a:lnTo>
                <a:lnTo>
                  <a:pt x="439" y="379"/>
                </a:lnTo>
                <a:lnTo>
                  <a:pt x="319" y="499"/>
                </a:lnTo>
                <a:lnTo>
                  <a:pt x="319" y="99"/>
                </a:lnTo>
                <a:lnTo>
                  <a:pt x="40" y="99"/>
                </a:lnTo>
                <a:lnTo>
                  <a:pt x="69" y="39"/>
                </a:lnTo>
                <a:close/>
                <a:moveTo>
                  <a:pt x="259" y="199"/>
                </a:moveTo>
                <a:lnTo>
                  <a:pt x="259" y="259"/>
                </a:lnTo>
                <a:lnTo>
                  <a:pt x="0" y="259"/>
                </a:lnTo>
                <a:lnTo>
                  <a:pt x="10" y="199"/>
                </a:lnTo>
                <a:lnTo>
                  <a:pt x="259" y="199"/>
                </a:lnTo>
                <a:close/>
                <a:moveTo>
                  <a:pt x="259" y="319"/>
                </a:moveTo>
                <a:lnTo>
                  <a:pt x="259" y="379"/>
                </a:lnTo>
                <a:lnTo>
                  <a:pt x="10" y="379"/>
                </a:lnTo>
                <a:lnTo>
                  <a:pt x="0" y="319"/>
                </a:lnTo>
                <a:lnTo>
                  <a:pt x="259" y="319"/>
                </a:lnTo>
                <a:close/>
                <a:moveTo>
                  <a:pt x="259" y="499"/>
                </a:moveTo>
                <a:lnTo>
                  <a:pt x="60" y="499"/>
                </a:lnTo>
                <a:lnTo>
                  <a:pt x="30" y="439"/>
                </a:lnTo>
                <a:lnTo>
                  <a:pt x="259" y="439"/>
                </a:lnTo>
                <a:lnTo>
                  <a:pt x="259" y="499"/>
                </a:lnTo>
                <a:close/>
                <a:moveTo>
                  <a:pt x="539" y="559"/>
                </a:moveTo>
                <a:lnTo>
                  <a:pt x="539" y="619"/>
                </a:lnTo>
                <a:lnTo>
                  <a:pt x="159" y="619"/>
                </a:lnTo>
                <a:lnTo>
                  <a:pt x="99" y="559"/>
                </a:lnTo>
                <a:lnTo>
                  <a:pt x="539" y="559"/>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900"/>
          </a:p>
        </p:txBody>
      </p:sp>
    </p:spTree>
    <p:extLst>
      <p:ext uri="{BB962C8B-B14F-4D97-AF65-F5344CB8AC3E}">
        <p14:creationId xmlns:p14="http://schemas.microsoft.com/office/powerpoint/2010/main" val="3096414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91979" y="4052142"/>
            <a:ext cx="2157091" cy="1015663"/>
          </a:xfrm>
          <a:prstGeom prst="rect">
            <a:avLst/>
          </a:prstGeom>
          <a:noFill/>
        </p:spPr>
        <p:txBody>
          <a:bodyPr wrap="square" rtlCol="0">
            <a:spAutoFit/>
          </a:bodyPr>
          <a:lstStyle/>
          <a:p>
            <a:r>
              <a:rPr lang="zh-CN" altLang="en-US" sz="2000" b="1" dirty="0"/>
              <a:t>中国人通常所使用的电商平台（</a:t>
            </a:r>
            <a:r>
              <a:rPr lang="en-US" altLang="zh-CN" sz="2000" b="1" dirty="0"/>
              <a:t>B2C</a:t>
            </a:r>
            <a:r>
              <a:rPr lang="zh-CN" altLang="en-US" sz="2000" b="1" dirty="0"/>
              <a:t>或</a:t>
            </a:r>
            <a:r>
              <a:rPr lang="en-US" altLang="zh-CN" sz="2000" b="1" dirty="0"/>
              <a:t>C2C</a:t>
            </a:r>
            <a:r>
              <a:rPr lang="zh-CN" altLang="en-US" sz="2000" b="1" dirty="0"/>
              <a:t>）</a:t>
            </a:r>
          </a:p>
        </p:txBody>
      </p:sp>
      <p:pic>
        <p:nvPicPr>
          <p:cNvPr id="9" name="Picture 3"/>
          <p:cNvPicPr>
            <a:picLocks noChangeAspect="1" noChangeArrowheads="1"/>
          </p:cNvPicPr>
          <p:nvPr/>
        </p:nvPicPr>
        <p:blipFill>
          <a:blip r:embed="rId2"/>
          <a:srcRect/>
          <a:stretch>
            <a:fillRect/>
          </a:stretch>
        </p:blipFill>
        <p:spPr bwMode="auto">
          <a:xfrm>
            <a:off x="3805752" y="4017542"/>
            <a:ext cx="917369" cy="883807"/>
          </a:xfrm>
          <a:prstGeom prst="rect">
            <a:avLst/>
          </a:prstGeom>
          <a:noFill/>
          <a:ln w="9525">
            <a:noFill/>
            <a:miter lim="800000"/>
            <a:headEnd/>
            <a:tailEnd/>
          </a:ln>
          <a:effectLst/>
        </p:spPr>
      </p:pic>
      <p:pic>
        <p:nvPicPr>
          <p:cNvPr id="10" name="Picture 5" descr="c:\users\liuyin\appdata\roaming\360se6\User Data\temp\u=1281792985,2341407395&amp;fm=58.jpg"/>
          <p:cNvPicPr>
            <a:picLocks noChangeAspect="1" noChangeArrowheads="1"/>
          </p:cNvPicPr>
          <p:nvPr/>
        </p:nvPicPr>
        <p:blipFill>
          <a:blip r:embed="rId3"/>
          <a:srcRect/>
          <a:stretch>
            <a:fillRect/>
          </a:stretch>
        </p:blipFill>
        <p:spPr bwMode="auto">
          <a:xfrm>
            <a:off x="5096917" y="4102259"/>
            <a:ext cx="1152525" cy="714375"/>
          </a:xfrm>
          <a:prstGeom prst="rect">
            <a:avLst/>
          </a:prstGeom>
          <a:noFill/>
        </p:spPr>
      </p:pic>
      <p:pic>
        <p:nvPicPr>
          <p:cNvPr id="11" name="Picture 6"/>
          <p:cNvPicPr>
            <a:picLocks noChangeAspect="1" noChangeArrowheads="1"/>
          </p:cNvPicPr>
          <p:nvPr/>
        </p:nvPicPr>
        <p:blipFill>
          <a:blip r:embed="rId4"/>
          <a:srcRect/>
          <a:stretch>
            <a:fillRect/>
          </a:stretch>
        </p:blipFill>
        <p:spPr bwMode="auto">
          <a:xfrm>
            <a:off x="6905348" y="4118079"/>
            <a:ext cx="918678" cy="883791"/>
          </a:xfrm>
          <a:prstGeom prst="rect">
            <a:avLst/>
          </a:prstGeom>
          <a:noFill/>
          <a:ln w="9525">
            <a:noFill/>
            <a:miter lim="800000"/>
            <a:headEnd/>
            <a:tailEnd/>
          </a:ln>
          <a:effectLst/>
        </p:spPr>
      </p:pic>
      <p:pic>
        <p:nvPicPr>
          <p:cNvPr id="12" name="Picture 7"/>
          <p:cNvPicPr>
            <a:picLocks noChangeAspect="1" noChangeArrowheads="1"/>
          </p:cNvPicPr>
          <p:nvPr/>
        </p:nvPicPr>
        <p:blipFill>
          <a:blip r:embed="rId5"/>
          <a:srcRect/>
          <a:stretch>
            <a:fillRect/>
          </a:stretch>
        </p:blipFill>
        <p:spPr bwMode="auto">
          <a:xfrm>
            <a:off x="5261658" y="1584216"/>
            <a:ext cx="1138061" cy="920777"/>
          </a:xfrm>
          <a:prstGeom prst="rect">
            <a:avLst/>
          </a:prstGeom>
          <a:noFill/>
          <a:ln w="9525">
            <a:noFill/>
            <a:miter lim="800000"/>
            <a:headEnd/>
            <a:tailEnd/>
          </a:ln>
          <a:effectLst/>
        </p:spPr>
      </p:pic>
      <p:pic>
        <p:nvPicPr>
          <p:cNvPr id="13" name="Picture 8"/>
          <p:cNvPicPr>
            <a:picLocks noChangeAspect="1" noChangeArrowheads="1"/>
          </p:cNvPicPr>
          <p:nvPr/>
        </p:nvPicPr>
        <p:blipFill>
          <a:blip r:embed="rId6"/>
          <a:srcRect/>
          <a:stretch>
            <a:fillRect/>
          </a:stretch>
        </p:blipFill>
        <p:spPr bwMode="auto">
          <a:xfrm>
            <a:off x="4178239" y="1584216"/>
            <a:ext cx="908819" cy="920777"/>
          </a:xfrm>
          <a:prstGeom prst="rect">
            <a:avLst/>
          </a:prstGeom>
          <a:noFill/>
          <a:ln w="9525">
            <a:noFill/>
            <a:miter lim="800000"/>
            <a:headEnd/>
            <a:tailEnd/>
          </a:ln>
          <a:effectLst/>
        </p:spPr>
      </p:pic>
      <p:pic>
        <p:nvPicPr>
          <p:cNvPr id="14" name="Picture 9"/>
          <p:cNvPicPr>
            <a:picLocks noChangeAspect="1" noChangeArrowheads="1"/>
          </p:cNvPicPr>
          <p:nvPr/>
        </p:nvPicPr>
        <p:blipFill>
          <a:blip r:embed="rId7"/>
          <a:srcRect/>
          <a:stretch>
            <a:fillRect/>
          </a:stretch>
        </p:blipFill>
        <p:spPr bwMode="auto">
          <a:xfrm>
            <a:off x="6540349" y="1684308"/>
            <a:ext cx="1428750" cy="657225"/>
          </a:xfrm>
          <a:prstGeom prst="rect">
            <a:avLst/>
          </a:prstGeom>
          <a:noFill/>
          <a:ln w="9525">
            <a:noFill/>
            <a:miter lim="800000"/>
            <a:headEnd/>
            <a:tailEnd/>
          </a:ln>
          <a:effectLst/>
        </p:spPr>
      </p:pic>
      <p:sp>
        <p:nvSpPr>
          <p:cNvPr id="15" name="TextBox 14"/>
          <p:cNvSpPr txBox="1"/>
          <p:nvPr/>
        </p:nvSpPr>
        <p:spPr>
          <a:xfrm>
            <a:off x="8210999" y="1505088"/>
            <a:ext cx="2458096" cy="1015663"/>
          </a:xfrm>
          <a:prstGeom prst="rect">
            <a:avLst/>
          </a:prstGeom>
          <a:noFill/>
        </p:spPr>
        <p:txBody>
          <a:bodyPr wrap="square" rtlCol="0">
            <a:spAutoFit/>
          </a:bodyPr>
          <a:lstStyle/>
          <a:p>
            <a:r>
              <a:rPr lang="zh-CN" altLang="en-US" sz="2000" b="1" dirty="0"/>
              <a:t>美国人通常所使用的电商平台（</a:t>
            </a:r>
            <a:r>
              <a:rPr lang="en-US" altLang="zh-CN" sz="2000" b="1" dirty="0"/>
              <a:t>B2C</a:t>
            </a:r>
            <a:r>
              <a:rPr lang="zh-CN" altLang="en-US" sz="2000" b="1" dirty="0"/>
              <a:t>或</a:t>
            </a:r>
            <a:r>
              <a:rPr lang="en-US" altLang="zh-CN" sz="2000" b="1" dirty="0"/>
              <a:t>C2C</a:t>
            </a:r>
            <a:r>
              <a:rPr lang="zh-CN" altLang="en-US" sz="2000" b="1" dirty="0"/>
              <a:t>）</a:t>
            </a:r>
          </a:p>
        </p:txBody>
      </p:sp>
      <p:pic>
        <p:nvPicPr>
          <p:cNvPr id="2052" name="Picture 4" descr="http://p0.so.qhimg.com/bdr/_240_/t012e2f0fbd0c72a2d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979" y="1377750"/>
            <a:ext cx="2286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p1.so.qhimg.com/bdr/_240_/t01aba47b62d98966b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39589" y="3817593"/>
            <a:ext cx="2388038" cy="1488648"/>
          </a:xfrm>
          <a:prstGeom prst="rect">
            <a:avLst/>
          </a:prstGeom>
          <a:noFill/>
          <a:extLst>
            <a:ext uri="{909E8E84-426E-40DD-AFC4-6F175D3DCCD1}">
              <a14:hiddenFill xmlns:a14="http://schemas.microsoft.com/office/drawing/2010/main">
                <a:solidFill>
                  <a:srgbClr val="FFFFFF"/>
                </a:solidFill>
              </a14:hiddenFill>
            </a:ext>
          </a:extLst>
        </p:spPr>
      </p:pic>
      <p:sp>
        <p:nvSpPr>
          <p:cNvPr id="16" name="上弧形箭头 15"/>
          <p:cNvSpPr/>
          <p:nvPr/>
        </p:nvSpPr>
        <p:spPr>
          <a:xfrm>
            <a:off x="2761569" y="1153638"/>
            <a:ext cx="1997669" cy="702899"/>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上弧形箭头 16"/>
          <p:cNvSpPr/>
          <p:nvPr/>
        </p:nvSpPr>
        <p:spPr>
          <a:xfrm>
            <a:off x="2761569" y="1000213"/>
            <a:ext cx="3332821" cy="715779"/>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上弧形箭头 17"/>
          <p:cNvSpPr/>
          <p:nvPr/>
        </p:nvSpPr>
        <p:spPr>
          <a:xfrm>
            <a:off x="2761569" y="868437"/>
            <a:ext cx="4493155" cy="988100"/>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下弧形箭头 18"/>
          <p:cNvSpPr/>
          <p:nvPr/>
        </p:nvSpPr>
        <p:spPr>
          <a:xfrm rot="1532602">
            <a:off x="4370502" y="3212498"/>
            <a:ext cx="4580471" cy="836717"/>
          </a:xfrm>
          <a:prstGeom prst="curved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下弧形箭头 23"/>
          <p:cNvSpPr/>
          <p:nvPr/>
        </p:nvSpPr>
        <p:spPr>
          <a:xfrm rot="1532602">
            <a:off x="5280788" y="3138477"/>
            <a:ext cx="3970292" cy="1208064"/>
          </a:xfrm>
          <a:prstGeom prst="curved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下弧形箭头 19"/>
          <p:cNvSpPr/>
          <p:nvPr/>
        </p:nvSpPr>
        <p:spPr>
          <a:xfrm rot="3209850">
            <a:off x="6540104" y="3071717"/>
            <a:ext cx="2567843" cy="1126241"/>
          </a:xfrm>
          <a:prstGeom prst="curved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右弧形箭头 20"/>
          <p:cNvSpPr/>
          <p:nvPr/>
        </p:nvSpPr>
        <p:spPr>
          <a:xfrm rot="5400000">
            <a:off x="7765786" y="3981511"/>
            <a:ext cx="890425" cy="2323949"/>
          </a:xfrm>
          <a:prstGeom prst="curvedLef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右弧形箭头 26"/>
          <p:cNvSpPr/>
          <p:nvPr/>
        </p:nvSpPr>
        <p:spPr>
          <a:xfrm rot="5400000">
            <a:off x="7039675" y="3484178"/>
            <a:ext cx="966802" cy="3699794"/>
          </a:xfrm>
          <a:prstGeom prst="curvedLef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右弧形箭头 27"/>
          <p:cNvSpPr/>
          <p:nvPr/>
        </p:nvSpPr>
        <p:spPr>
          <a:xfrm rot="5400000">
            <a:off x="6226475" y="2594602"/>
            <a:ext cx="924463" cy="5368532"/>
          </a:xfrm>
          <a:prstGeom prst="curvedLef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下弧形箭头 25"/>
          <p:cNvSpPr/>
          <p:nvPr/>
        </p:nvSpPr>
        <p:spPr>
          <a:xfrm rot="13223918">
            <a:off x="1978575" y="3016816"/>
            <a:ext cx="2543903" cy="60104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下弧形箭头 32"/>
          <p:cNvSpPr/>
          <p:nvPr/>
        </p:nvSpPr>
        <p:spPr>
          <a:xfrm rot="12567867">
            <a:off x="1970888" y="2684239"/>
            <a:ext cx="3669728" cy="115721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94285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randombar(horizontal)">
                                      <p:cBhvr>
                                        <p:cTn id="40" dur="500"/>
                                        <p:tgtEl>
                                          <p:spTgt spid="3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4" grpId="0" animBg="1"/>
      <p:bldP spid="20" grpId="0" animBg="1"/>
      <p:bldP spid="21" grpId="0" animBg="1"/>
      <p:bldP spid="27" grpId="0" animBg="1"/>
      <p:bldP spid="28" grpId="0" animBg="1"/>
      <p:bldP spid="26"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763"/>
            <a:ext cx="12192000" cy="690563"/>
          </a:xfrm>
          <a:prstGeom prst="rect">
            <a:avLst/>
          </a:prstGeom>
          <a:gradFill rotWithShape="1">
            <a:gsLst>
              <a:gs pos="0">
                <a:srgbClr val="071040"/>
              </a:gs>
              <a:gs pos="88000">
                <a:srgbClr val="559BDB"/>
              </a:gs>
              <a:gs pos="100000">
                <a:srgbClr val="5F96D2"/>
              </a:gs>
            </a:gsLst>
            <a:lin ang="0"/>
          </a:gradFill>
          <a:ln>
            <a:noFill/>
          </a:ln>
          <a:effectLst>
            <a:outerShdw blurRad="57150" dist="19050" dir="5400000" algn="ctr" rotWithShape="0">
              <a:srgbClr val="808080">
                <a:alpha val="6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6386" name="TextBox 11"/>
          <p:cNvSpPr txBox="1">
            <a:spLocks noChangeArrowheads="1"/>
          </p:cNvSpPr>
          <p:nvPr/>
        </p:nvSpPr>
        <p:spPr bwMode="auto">
          <a:xfrm>
            <a:off x="928691" y="179396"/>
            <a:ext cx="34417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小笨</a:t>
            </a:r>
            <a:r>
              <a:rPr lang="zh-CN" altLang="en-US" sz="1800" b="1" dirty="0" smtClean="0">
                <a:solidFill>
                  <a:schemeClr val="bg1"/>
                </a:solidFill>
                <a:latin typeface="微软雅黑" panose="020B0503020204020204" pitchFamily="34" charset="-122"/>
                <a:ea typeface="微软雅黑" panose="020B0503020204020204" pitchFamily="34" charset="-122"/>
              </a:rPr>
              <a:t>鸟特色</a:t>
            </a:r>
            <a:r>
              <a:rPr lang="en-US" altLang="zh-CN" sz="1800" b="1" dirty="0" smtClean="0">
                <a:solidFill>
                  <a:schemeClr val="bg1"/>
                </a:solidFill>
                <a:latin typeface="微软雅黑" panose="020B0503020204020204" pitchFamily="34" charset="-122"/>
                <a:ea typeface="微软雅黑" panose="020B0503020204020204" pitchFamily="34" charset="-122"/>
              </a:rPr>
              <a:t>-</a:t>
            </a:r>
            <a:r>
              <a:rPr lang="zh-CN" altLang="en-US" sz="1800" b="1" dirty="0" smtClean="0">
                <a:solidFill>
                  <a:schemeClr val="bg1"/>
                </a:solidFill>
                <a:latin typeface="微软雅黑" panose="020B0503020204020204" pitchFamily="34" charset="-122"/>
                <a:ea typeface="微软雅黑" panose="020B0503020204020204" pitchFamily="34" charset="-122"/>
              </a:rPr>
              <a:t>平台整合</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6" name="TextBox 18"/>
          <p:cNvSpPr txBox="1"/>
          <p:nvPr/>
        </p:nvSpPr>
        <p:spPr bwMode="auto">
          <a:xfrm>
            <a:off x="5475291" y="6451608"/>
            <a:ext cx="1167958" cy="276999"/>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200" dirty="0">
                <a:solidFill>
                  <a:schemeClr val="accent1"/>
                </a:solidFill>
                <a:latin typeface="+mj-lt"/>
              </a:rPr>
              <a:t>XBNIAO.COM</a:t>
            </a:r>
          </a:p>
        </p:txBody>
      </p:sp>
      <p:cxnSp>
        <p:nvCxnSpPr>
          <p:cNvPr id="7" name="Straight Connector 19"/>
          <p:cNvCxnSpPr/>
          <p:nvPr/>
        </p:nvCxnSpPr>
        <p:spPr bwMode="auto">
          <a:xfrm>
            <a:off x="1576391" y="6413500"/>
            <a:ext cx="9091612" cy="0"/>
          </a:xfrm>
          <a:prstGeom prst="line">
            <a:avLst/>
          </a:prstGeom>
          <a:gradFill flip="none" rotWithShape="1">
            <a:gsLst>
              <a:gs pos="0">
                <a:srgbClr val="5F96D2"/>
              </a:gs>
              <a:gs pos="43000">
                <a:schemeClr val="accent1">
                  <a:satMod val="110000"/>
                  <a:lumMod val="100000"/>
                  <a:shade val="100000"/>
                </a:schemeClr>
              </a:gs>
              <a:gs pos="100000">
                <a:srgbClr val="071040"/>
              </a:gs>
            </a:gsLst>
            <a:lin ang="10800000" scaled="0"/>
            <a:tileRect/>
          </a:gradFill>
          <a:ln w="9525"/>
        </p:spPr>
        <p:style>
          <a:lnRef idx="1">
            <a:schemeClr val="accent1"/>
          </a:lnRef>
          <a:fillRef idx="0">
            <a:schemeClr val="accent1"/>
          </a:fillRef>
          <a:effectRef idx="0">
            <a:schemeClr val="accent1"/>
          </a:effectRef>
          <a:fontRef idx="minor">
            <a:schemeClr val="tx1"/>
          </a:fontRef>
        </p:style>
      </p:cxnSp>
      <p:pic>
        <p:nvPicPr>
          <p:cNvPr id="16389" name="图片 20" descr="logo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340" y="106371"/>
            <a:ext cx="415925"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6390" name="组 3"/>
          <p:cNvGrpSpPr>
            <a:grpSpLocks/>
          </p:cNvGrpSpPr>
          <p:nvPr/>
        </p:nvGrpSpPr>
        <p:grpSpPr bwMode="auto">
          <a:xfrm>
            <a:off x="4233865" y="977900"/>
            <a:ext cx="6391275" cy="2984500"/>
            <a:chOff x="4590970" y="865728"/>
            <a:chExt cx="6391384" cy="2984500"/>
          </a:xfrm>
        </p:grpSpPr>
        <p:pic>
          <p:nvPicPr>
            <p:cNvPr id="16399" name="图片 2" descr="未标题-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90970" y="865728"/>
              <a:ext cx="5448300" cy="298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400" name="文本框 29"/>
            <p:cNvSpPr txBox="1">
              <a:spLocks noChangeArrowheads="1"/>
            </p:cNvSpPr>
            <p:nvPr/>
          </p:nvSpPr>
          <p:spPr bwMode="auto">
            <a:xfrm>
              <a:off x="5040340" y="2742295"/>
              <a:ext cx="788988"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b="1">
                  <a:latin typeface="微软雅黑" panose="020B0503020204020204" pitchFamily="34" charset="-122"/>
                  <a:ea typeface="微软雅黑" panose="020B0503020204020204" pitchFamily="34" charset="-122"/>
                </a:rPr>
                <a:t>生产商</a:t>
              </a:r>
            </a:p>
          </p:txBody>
        </p:sp>
        <p:sp>
          <p:nvSpPr>
            <p:cNvPr id="16401" name="文本框 29"/>
            <p:cNvSpPr txBox="1">
              <a:spLocks noChangeArrowheads="1"/>
            </p:cNvSpPr>
            <p:nvPr/>
          </p:nvSpPr>
          <p:spPr bwMode="auto">
            <a:xfrm>
              <a:off x="9890154" y="980170"/>
              <a:ext cx="1092200"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b="1">
                  <a:latin typeface="微软雅黑" panose="020B0503020204020204" pitchFamily="34" charset="-122"/>
                  <a:ea typeface="微软雅黑" panose="020B0503020204020204" pitchFamily="34" charset="-122"/>
                </a:rPr>
                <a:t>海外买家</a:t>
              </a:r>
              <a:r>
                <a:rPr lang="en-US" altLang="zh-CN" sz="1400" b="1">
                  <a:latin typeface="微软雅黑" panose="020B0503020204020204" pitchFamily="34" charset="-122"/>
                  <a:ea typeface="微软雅黑" panose="020B0503020204020204" pitchFamily="34" charset="-122"/>
                </a:rPr>
                <a:t>A</a:t>
              </a:r>
              <a:endParaRPr lang="zh-CN" altLang="en-US" sz="1400" b="1">
                <a:latin typeface="微软雅黑" panose="020B0503020204020204" pitchFamily="34" charset="-122"/>
                <a:ea typeface="微软雅黑" panose="020B0503020204020204" pitchFamily="34" charset="-122"/>
              </a:endParaRPr>
            </a:p>
          </p:txBody>
        </p:sp>
        <p:sp>
          <p:nvSpPr>
            <p:cNvPr id="16402" name="文本框 29"/>
            <p:cNvSpPr txBox="1">
              <a:spLocks noChangeArrowheads="1"/>
            </p:cNvSpPr>
            <p:nvPr/>
          </p:nvSpPr>
          <p:spPr bwMode="auto">
            <a:xfrm>
              <a:off x="9890154" y="1488170"/>
              <a:ext cx="1092200"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b="1">
                  <a:latin typeface="微软雅黑" panose="020B0503020204020204" pitchFamily="34" charset="-122"/>
                  <a:ea typeface="微软雅黑" panose="020B0503020204020204" pitchFamily="34" charset="-122"/>
                </a:rPr>
                <a:t>海外买家</a:t>
              </a:r>
              <a:r>
                <a:rPr lang="en-US" altLang="zh-CN" sz="1400" b="1">
                  <a:latin typeface="微软雅黑" panose="020B0503020204020204" pitchFamily="34" charset="-122"/>
                  <a:ea typeface="微软雅黑" panose="020B0503020204020204" pitchFamily="34" charset="-122"/>
                </a:rPr>
                <a:t>B</a:t>
              </a:r>
              <a:endParaRPr lang="zh-CN" altLang="en-US" sz="1400" b="1">
                <a:latin typeface="微软雅黑" panose="020B0503020204020204" pitchFamily="34" charset="-122"/>
                <a:ea typeface="微软雅黑" panose="020B0503020204020204" pitchFamily="34" charset="-122"/>
              </a:endParaRPr>
            </a:p>
          </p:txBody>
        </p:sp>
        <p:sp>
          <p:nvSpPr>
            <p:cNvPr id="16403" name="文本框 29"/>
            <p:cNvSpPr txBox="1">
              <a:spLocks noChangeArrowheads="1"/>
            </p:cNvSpPr>
            <p:nvPr/>
          </p:nvSpPr>
          <p:spPr bwMode="auto">
            <a:xfrm>
              <a:off x="9890154" y="1996170"/>
              <a:ext cx="1092200"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b="1">
                  <a:latin typeface="微软雅黑" panose="020B0503020204020204" pitchFamily="34" charset="-122"/>
                  <a:ea typeface="微软雅黑" panose="020B0503020204020204" pitchFamily="34" charset="-122"/>
                </a:rPr>
                <a:t>海外买家</a:t>
              </a:r>
              <a:r>
                <a:rPr lang="en-US" altLang="zh-CN" sz="1400" b="1">
                  <a:latin typeface="微软雅黑" panose="020B0503020204020204" pitchFamily="34" charset="-122"/>
                  <a:ea typeface="微软雅黑" panose="020B0503020204020204" pitchFamily="34" charset="-122"/>
                </a:rPr>
                <a:t>C</a:t>
              </a:r>
              <a:endParaRPr lang="zh-CN" altLang="en-US" sz="1400" b="1">
                <a:latin typeface="微软雅黑" panose="020B0503020204020204" pitchFamily="34" charset="-122"/>
                <a:ea typeface="微软雅黑" panose="020B0503020204020204" pitchFamily="34" charset="-122"/>
              </a:endParaRPr>
            </a:p>
          </p:txBody>
        </p:sp>
        <p:sp>
          <p:nvSpPr>
            <p:cNvPr id="16404" name="文本框 29"/>
            <p:cNvSpPr txBox="1">
              <a:spLocks noChangeArrowheads="1"/>
            </p:cNvSpPr>
            <p:nvPr/>
          </p:nvSpPr>
          <p:spPr bwMode="auto">
            <a:xfrm>
              <a:off x="9890154" y="2578783"/>
              <a:ext cx="1092200"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b="1">
                  <a:latin typeface="微软雅黑" panose="020B0503020204020204" pitchFamily="34" charset="-122"/>
                  <a:ea typeface="微软雅黑" panose="020B0503020204020204" pitchFamily="34" charset="-122"/>
                </a:rPr>
                <a:t>海外买家</a:t>
              </a:r>
              <a:r>
                <a:rPr lang="en-US" altLang="zh-CN" sz="1400" b="1">
                  <a:latin typeface="微软雅黑" panose="020B0503020204020204" pitchFamily="34" charset="-122"/>
                  <a:ea typeface="微软雅黑" panose="020B0503020204020204" pitchFamily="34" charset="-122"/>
                </a:rPr>
                <a:t>D</a:t>
              </a:r>
              <a:endParaRPr lang="zh-CN" altLang="en-US" sz="1400" b="1">
                <a:latin typeface="微软雅黑" panose="020B0503020204020204" pitchFamily="34" charset="-122"/>
                <a:ea typeface="微软雅黑" panose="020B0503020204020204" pitchFamily="34" charset="-122"/>
              </a:endParaRPr>
            </a:p>
          </p:txBody>
        </p:sp>
        <p:sp>
          <p:nvSpPr>
            <p:cNvPr id="16405" name="文本框 29"/>
            <p:cNvSpPr txBox="1">
              <a:spLocks noChangeArrowheads="1"/>
            </p:cNvSpPr>
            <p:nvPr/>
          </p:nvSpPr>
          <p:spPr bwMode="auto">
            <a:xfrm>
              <a:off x="9890154" y="3118533"/>
              <a:ext cx="1092200"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b="1">
                  <a:latin typeface="微软雅黑" panose="020B0503020204020204" pitchFamily="34" charset="-122"/>
                  <a:ea typeface="微软雅黑" panose="020B0503020204020204" pitchFamily="34" charset="-122"/>
                </a:rPr>
                <a:t>海外买家</a:t>
              </a:r>
              <a:r>
                <a:rPr lang="en-US" altLang="zh-CN" sz="1400" b="1">
                  <a:latin typeface="微软雅黑" panose="020B0503020204020204" pitchFamily="34" charset="-122"/>
                  <a:ea typeface="微软雅黑" panose="020B0503020204020204" pitchFamily="34" charset="-122"/>
                </a:rPr>
                <a:t>E</a:t>
              </a:r>
              <a:endParaRPr lang="zh-CN" altLang="en-US" sz="1400" b="1">
                <a:latin typeface="微软雅黑" panose="020B0503020204020204" pitchFamily="34" charset="-122"/>
                <a:ea typeface="微软雅黑" panose="020B0503020204020204" pitchFamily="34" charset="-122"/>
              </a:endParaRPr>
            </a:p>
          </p:txBody>
        </p:sp>
      </p:grpSp>
      <p:sp>
        <p:nvSpPr>
          <p:cNvPr id="17" name="Rounded Rectangle 15"/>
          <p:cNvSpPr/>
          <p:nvPr/>
        </p:nvSpPr>
        <p:spPr>
          <a:xfrm>
            <a:off x="1214444" y="4075113"/>
            <a:ext cx="9736137" cy="2119312"/>
          </a:xfrm>
          <a:prstGeom prst="roundRect">
            <a:avLst>
              <a:gd name="adj" fmla="val 168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Open Sans Light" charset="0"/>
              <a:ea typeface="宋体" charset="0"/>
            </a:endParaRPr>
          </a:p>
        </p:txBody>
      </p:sp>
      <p:graphicFrame>
        <p:nvGraphicFramePr>
          <p:cNvPr id="18" name="Diagram 18"/>
          <p:cNvGraphicFramePr/>
          <p:nvPr/>
        </p:nvGraphicFramePr>
        <p:xfrm>
          <a:off x="1602112" y="4412517"/>
          <a:ext cx="1461363" cy="14630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Oval 19"/>
          <p:cNvSpPr/>
          <p:nvPr/>
        </p:nvSpPr>
        <p:spPr>
          <a:xfrm>
            <a:off x="1601791" y="4411671"/>
            <a:ext cx="1460500" cy="146367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Open Sans Light" charset="0"/>
              <a:ea typeface="宋体" charset="0"/>
            </a:endParaRPr>
          </a:p>
        </p:txBody>
      </p:sp>
      <p:grpSp>
        <p:nvGrpSpPr>
          <p:cNvPr id="20" name="Group 1"/>
          <p:cNvGrpSpPr>
            <a:grpSpLocks/>
          </p:cNvGrpSpPr>
          <p:nvPr/>
        </p:nvGrpSpPr>
        <p:grpSpPr bwMode="auto">
          <a:xfrm>
            <a:off x="1531939" y="5172075"/>
            <a:ext cx="569912" cy="566738"/>
            <a:chOff x="1127494" y="2797479"/>
            <a:chExt cx="569682" cy="566928"/>
          </a:xfrm>
        </p:grpSpPr>
        <p:sp>
          <p:nvSpPr>
            <p:cNvPr id="21" name="Oval 26"/>
            <p:cNvSpPr/>
            <p:nvPr/>
          </p:nvSpPr>
          <p:spPr>
            <a:xfrm>
              <a:off x="1127494" y="2797479"/>
              <a:ext cx="569682" cy="5669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b="1">
                <a:solidFill>
                  <a:srgbClr val="FFFFFF"/>
                </a:solidFill>
                <a:latin typeface="Open Sans" charset="0"/>
                <a:ea typeface="宋体" charset="0"/>
              </a:endParaRPr>
            </a:p>
          </p:txBody>
        </p:sp>
        <p:sp>
          <p:nvSpPr>
            <p:cNvPr id="22" name="Loop Icon"/>
            <p:cNvSpPr>
              <a:spLocks noChangeAspect="1"/>
            </p:cNvSpPr>
            <p:nvPr/>
          </p:nvSpPr>
          <p:spPr bwMode="auto">
            <a:xfrm>
              <a:off x="1303635" y="2989631"/>
              <a:ext cx="217400" cy="204856"/>
            </a:xfrm>
            <a:custGeom>
              <a:avLst/>
              <a:gdLst>
                <a:gd name="T0" fmla="*/ 0 w 137"/>
                <a:gd name="T1" fmla="*/ 79 h 98"/>
                <a:gd name="T2" fmla="*/ 0 w 137"/>
                <a:gd name="T3" fmla="*/ 0 h 98"/>
                <a:gd name="T4" fmla="*/ 137 w 137"/>
                <a:gd name="T5" fmla="*/ 0 h 98"/>
                <a:gd name="T6" fmla="*/ 137 w 137"/>
                <a:gd name="T7" fmla="*/ 79 h 98"/>
                <a:gd name="T8" fmla="*/ 82 w 137"/>
                <a:gd name="T9" fmla="*/ 79 h 98"/>
                <a:gd name="T10" fmla="*/ 102 w 137"/>
                <a:gd name="T11" fmla="*/ 98 h 98"/>
                <a:gd name="T12" fmla="*/ 71 w 137"/>
                <a:gd name="T13" fmla="*/ 98 h 98"/>
                <a:gd name="T14" fmla="*/ 39 w 137"/>
                <a:gd name="T15" fmla="*/ 69 h 98"/>
                <a:gd name="T16" fmla="*/ 71 w 137"/>
                <a:gd name="T17" fmla="*/ 39 h 98"/>
                <a:gd name="T18" fmla="*/ 102 w 137"/>
                <a:gd name="T19" fmla="*/ 39 h 98"/>
                <a:gd name="T20" fmla="*/ 82 w 137"/>
                <a:gd name="T21" fmla="*/ 59 h 98"/>
                <a:gd name="T22" fmla="*/ 117 w 137"/>
                <a:gd name="T23" fmla="*/ 59 h 98"/>
                <a:gd name="T24" fmla="*/ 117 w 137"/>
                <a:gd name="T25" fmla="*/ 20 h 98"/>
                <a:gd name="T26" fmla="*/ 19 w 137"/>
                <a:gd name="T27" fmla="*/ 20 h 98"/>
                <a:gd name="T28" fmla="*/ 19 w 137"/>
                <a:gd name="T29" fmla="*/ 59 h 98"/>
                <a:gd name="T30" fmla="*/ 37 w 137"/>
                <a:gd name="T31" fmla="*/ 59 h 98"/>
                <a:gd name="T32" fmla="*/ 29 w 137"/>
                <a:gd name="T33" fmla="*/ 69 h 98"/>
                <a:gd name="T34" fmla="*/ 36 w 137"/>
                <a:gd name="T35" fmla="*/ 79 h 98"/>
                <a:gd name="T36" fmla="*/ 0 w 137"/>
                <a:gd name="T37" fmla="*/ 7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98">
                  <a:moveTo>
                    <a:pt x="0" y="79"/>
                  </a:moveTo>
                  <a:lnTo>
                    <a:pt x="0" y="0"/>
                  </a:lnTo>
                  <a:lnTo>
                    <a:pt x="137" y="0"/>
                  </a:lnTo>
                  <a:lnTo>
                    <a:pt x="137" y="79"/>
                  </a:lnTo>
                  <a:lnTo>
                    <a:pt x="82" y="79"/>
                  </a:lnTo>
                  <a:lnTo>
                    <a:pt x="102" y="98"/>
                  </a:lnTo>
                  <a:lnTo>
                    <a:pt x="71" y="98"/>
                  </a:lnTo>
                  <a:lnTo>
                    <a:pt x="39" y="69"/>
                  </a:lnTo>
                  <a:lnTo>
                    <a:pt x="71" y="39"/>
                  </a:lnTo>
                  <a:lnTo>
                    <a:pt x="102" y="39"/>
                  </a:lnTo>
                  <a:lnTo>
                    <a:pt x="82" y="59"/>
                  </a:lnTo>
                  <a:lnTo>
                    <a:pt x="117" y="59"/>
                  </a:lnTo>
                  <a:lnTo>
                    <a:pt x="117" y="20"/>
                  </a:lnTo>
                  <a:lnTo>
                    <a:pt x="19" y="20"/>
                  </a:lnTo>
                  <a:lnTo>
                    <a:pt x="19" y="59"/>
                  </a:lnTo>
                  <a:lnTo>
                    <a:pt x="37" y="59"/>
                  </a:lnTo>
                  <a:lnTo>
                    <a:pt x="29" y="69"/>
                  </a:lnTo>
                  <a:lnTo>
                    <a:pt x="36" y="79"/>
                  </a:lnTo>
                  <a:lnTo>
                    <a:pt x="0" y="79"/>
                  </a:lnTo>
                  <a:close/>
                </a:path>
              </a:pathLst>
            </a:custGeom>
            <a:solidFill>
              <a:schemeClr val="bg1">
                <a:lumMod val="95000"/>
              </a:schemeClr>
            </a:solidFill>
            <a:ln w="9525">
              <a:noFill/>
              <a:round/>
              <a:headEnd/>
              <a:tailEnd/>
            </a:ln>
          </p:spPr>
          <p:txBody>
            <a:bodyPr/>
            <a:lstStyle/>
            <a:p>
              <a:pPr algn="ctr" fontAlgn="auto">
                <a:spcBef>
                  <a:spcPts val="0"/>
                </a:spcBef>
                <a:spcAft>
                  <a:spcPts val="0"/>
                </a:spcAft>
                <a:defRPr/>
              </a:pPr>
              <a:endParaRPr lang="en-US" sz="900">
                <a:latin typeface="+mn-lt"/>
                <a:ea typeface="+mn-ea"/>
              </a:endParaRPr>
            </a:p>
          </p:txBody>
        </p:sp>
      </p:grpSp>
      <p:sp>
        <p:nvSpPr>
          <p:cNvPr id="23" name="Rectangle 47"/>
          <p:cNvSpPr>
            <a:spLocks noChangeArrowheads="1"/>
          </p:cNvSpPr>
          <p:nvPr/>
        </p:nvSpPr>
        <p:spPr bwMode="auto">
          <a:xfrm>
            <a:off x="3217867" y="4413693"/>
            <a:ext cx="7321551" cy="1179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600" b="1" dirty="0" smtClean="0">
                <a:latin typeface="微软雅黑" pitchFamily="34" charset="-122"/>
                <a:ea typeface="微软雅黑" pitchFamily="34" charset="-122"/>
              </a:rPr>
              <a:t>小笨鸟并非搭建一个直接可以交易的平台，而是利用先进的技术和开放式平台，打造</a:t>
            </a:r>
            <a:r>
              <a:rPr lang="zh-CN" altLang="en-US" sz="1600" b="1" dirty="0" smtClean="0">
                <a:solidFill>
                  <a:srgbClr val="FF0000"/>
                </a:solidFill>
                <a:latin typeface="微软雅黑" pitchFamily="34" charset="-122"/>
                <a:ea typeface="微软雅黑" pitchFamily="34" charset="-122"/>
              </a:rPr>
              <a:t>“平台中的平台”</a:t>
            </a:r>
            <a:r>
              <a:rPr lang="zh-CN" altLang="en-US" sz="1600" b="1" dirty="0" smtClean="0">
                <a:latin typeface="微软雅黑" pitchFamily="34" charset="-122"/>
                <a:ea typeface="微软雅黑" pitchFamily="34" charset="-122"/>
              </a:rPr>
              <a:t>，并在全球首次打通了全球性网购平台的</a:t>
            </a:r>
            <a:r>
              <a:rPr lang="en-US" altLang="zh-CN" sz="1600" b="1" dirty="0" smtClean="0">
                <a:latin typeface="微软雅黑" pitchFamily="34" charset="-122"/>
                <a:ea typeface="微软雅黑" pitchFamily="34" charset="-122"/>
              </a:rPr>
              <a:t>75</a:t>
            </a:r>
            <a:r>
              <a:rPr lang="zh-CN" altLang="en-US" sz="1600" b="1" dirty="0" smtClean="0">
                <a:latin typeface="微软雅黑" pitchFamily="34" charset="-122"/>
                <a:ea typeface="微软雅黑" pitchFamily="34" charset="-122"/>
              </a:rPr>
              <a:t>个网络站点，覆盖</a:t>
            </a:r>
            <a:r>
              <a:rPr lang="en-US" altLang="zh-CN" sz="1600" b="1" dirty="0" smtClean="0">
                <a:latin typeface="微软雅黑" pitchFamily="34" charset="-122"/>
                <a:ea typeface="微软雅黑" pitchFamily="34" charset="-122"/>
              </a:rPr>
              <a:t>45</a:t>
            </a:r>
            <a:r>
              <a:rPr lang="zh-CN" altLang="en-US" sz="1600" b="1" dirty="0" smtClean="0">
                <a:latin typeface="微软雅黑" pitchFamily="34" charset="-122"/>
                <a:ea typeface="微软雅黑" pitchFamily="34" charset="-122"/>
              </a:rPr>
              <a:t>个国家和地区。</a:t>
            </a:r>
            <a:endParaRPr lang="zh-CN" altLang="en-US" sz="1600" b="1" dirty="0">
              <a:latin typeface="微软雅黑" pitchFamily="34" charset="-122"/>
              <a:ea typeface="微软雅黑" pitchFamily="34" charset="-122"/>
            </a:endParaRPr>
          </a:p>
        </p:txBody>
      </p:sp>
      <p:pic>
        <p:nvPicPr>
          <p:cNvPr id="24" name="图片 23" descr="未标题-2.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2635" y="1075309"/>
            <a:ext cx="2946400" cy="2578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310050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 3"/>
          <p:cNvGrpSpPr/>
          <p:nvPr/>
        </p:nvGrpSpPr>
        <p:grpSpPr>
          <a:xfrm>
            <a:off x="6894926" y="949646"/>
            <a:ext cx="4913311" cy="5437523"/>
            <a:chOff x="6894926" y="882568"/>
            <a:chExt cx="4913311" cy="5437523"/>
          </a:xfrm>
        </p:grpSpPr>
        <p:sp>
          <p:nvSpPr>
            <p:cNvPr id="24" name="Rounded Rectangle 15"/>
            <p:cNvSpPr/>
            <p:nvPr/>
          </p:nvSpPr>
          <p:spPr>
            <a:xfrm>
              <a:off x="6894926" y="882568"/>
              <a:ext cx="4913311" cy="5408612"/>
            </a:xfrm>
            <a:prstGeom prst="roundRect">
              <a:avLst>
                <a:gd name="adj" fmla="val 1687"/>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CN" altLang="en-US">
                <a:solidFill>
                  <a:srgbClr val="FFFFFF"/>
                </a:solidFill>
                <a:latin typeface="Open Sans Light" charset="0"/>
                <a:ea typeface="宋体" charset="0"/>
              </a:endParaRPr>
            </a:p>
          </p:txBody>
        </p:sp>
        <p:sp>
          <p:nvSpPr>
            <p:cNvPr id="26" name="矩形 25"/>
            <p:cNvSpPr>
              <a:spLocks noChangeArrowheads="1"/>
            </p:cNvSpPr>
            <p:nvPr/>
          </p:nvSpPr>
          <p:spPr bwMode="auto">
            <a:xfrm>
              <a:off x="7056849" y="987348"/>
              <a:ext cx="4611687" cy="5332743"/>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50000"/>
                </a:lnSpc>
              </a:pPr>
              <a:r>
                <a:rPr lang="zh-CN" altLang="zh-CN" sz="1600" b="1" dirty="0">
                  <a:latin typeface="微软雅黑"/>
                  <a:ea typeface="微软雅黑"/>
                  <a:cs typeface="微软雅黑"/>
                </a:rPr>
                <a:t>平台（</a:t>
              </a:r>
              <a:r>
                <a:rPr lang="en-US" altLang="zh-CN" sz="1600" b="1" dirty="0">
                  <a:latin typeface="微软雅黑"/>
                  <a:ea typeface="微软雅黑"/>
                  <a:cs typeface="微软雅黑"/>
                </a:rPr>
                <a:t>75</a:t>
              </a:r>
              <a:r>
                <a:rPr lang="zh-CN" altLang="zh-CN" sz="1600" b="1" dirty="0">
                  <a:latin typeface="微软雅黑"/>
                  <a:ea typeface="微软雅黑"/>
                  <a:cs typeface="微软雅黑"/>
                </a:rPr>
                <a:t>个</a:t>
              </a:r>
              <a:r>
                <a:rPr lang="zh-CN" altLang="zh-CN" sz="1600" b="1" dirty="0" smtClean="0">
                  <a:latin typeface="微软雅黑"/>
                  <a:ea typeface="微软雅黑"/>
                  <a:cs typeface="微软雅黑"/>
                </a:rPr>
                <a:t>）</a:t>
              </a:r>
              <a:endParaRPr lang="en-US" altLang="zh-CN" sz="1600" b="1" dirty="0" smtClean="0">
                <a:latin typeface="微软雅黑"/>
                <a:ea typeface="微软雅黑"/>
                <a:cs typeface="微软雅黑"/>
              </a:endParaRPr>
            </a:p>
            <a:p>
              <a:pPr>
                <a:lnSpc>
                  <a:spcPct val="110000"/>
                </a:lnSpc>
              </a:pPr>
              <a:r>
                <a:rPr lang="en-US" altLang="zh-CN" sz="1600" dirty="0" smtClean="0"/>
                <a:t>Amazon</a:t>
              </a:r>
              <a:r>
                <a:rPr lang="zh-CN" altLang="en-US" sz="1600" dirty="0" smtClean="0"/>
                <a:t>、</a:t>
              </a:r>
              <a:r>
                <a:rPr lang="en-US" altLang="zh-CN" sz="1600" dirty="0" smtClean="0"/>
                <a:t>Zealand</a:t>
              </a:r>
              <a:r>
                <a:rPr lang="zh-CN" altLang="en-US" sz="1600" dirty="0" smtClean="0"/>
                <a:t> </a:t>
              </a:r>
              <a:r>
                <a:rPr lang="en-US" altLang="zh-CN" sz="1600" dirty="0" smtClean="0"/>
                <a:t>eBay</a:t>
              </a:r>
              <a:r>
                <a:rPr lang="zh-CN" altLang="en-US" sz="1600" dirty="0"/>
                <a:t>、</a:t>
              </a:r>
              <a:r>
                <a:rPr lang="en-US" altLang="zh-CN" sz="1600" dirty="0" smtClean="0"/>
                <a:t>Otto</a:t>
              </a:r>
              <a:r>
                <a:rPr lang="zh-CN" altLang="en-US" sz="1600" dirty="0"/>
                <a:t>、</a:t>
              </a:r>
              <a:r>
                <a:rPr lang="en-US" altLang="zh-CN" sz="1600" dirty="0" smtClean="0"/>
                <a:t>Wal-Mart</a:t>
              </a:r>
              <a:r>
                <a:rPr lang="zh-CN" altLang="en-US" sz="1600" dirty="0" smtClean="0"/>
                <a:t> </a:t>
              </a:r>
              <a:r>
                <a:rPr lang="en-US" altLang="zh-CN" sz="1600" dirty="0" smtClean="0"/>
                <a:t>Brack</a:t>
              </a:r>
              <a:endParaRPr lang="zh-CN" altLang="zh-CN" sz="1600" dirty="0"/>
            </a:p>
            <a:p>
              <a:pPr>
                <a:lnSpc>
                  <a:spcPct val="110000"/>
                </a:lnSpc>
              </a:pPr>
              <a:r>
                <a:rPr lang="en-US" altLang="zh-CN" sz="1600" dirty="0" smtClean="0"/>
                <a:t>Target</a:t>
              </a:r>
              <a:r>
                <a:rPr lang="zh-CN" altLang="zh-CN" sz="1600" dirty="0"/>
                <a:t>、</a:t>
              </a:r>
              <a:r>
                <a:rPr lang="en-US" altLang="zh-CN" sz="1600" dirty="0" smtClean="0"/>
                <a:t>LeShop</a:t>
              </a:r>
              <a:r>
                <a:rPr lang="zh-CN" altLang="zh-CN" sz="1600" dirty="0"/>
                <a:t>、</a:t>
              </a:r>
              <a:r>
                <a:rPr lang="en-US" altLang="zh-CN" sz="1600" dirty="0" smtClean="0"/>
                <a:t>Bestbuy</a:t>
              </a:r>
              <a:r>
                <a:rPr lang="zh-CN" altLang="zh-CN" sz="1600" dirty="0"/>
                <a:t>、</a:t>
              </a:r>
              <a:r>
                <a:rPr lang="en-US" altLang="zh-CN" sz="1600" dirty="0" smtClean="0"/>
                <a:t>marksandspenser</a:t>
              </a:r>
              <a:endParaRPr lang="zh-CN" altLang="zh-CN" sz="1600" dirty="0"/>
            </a:p>
            <a:p>
              <a:pPr>
                <a:lnSpc>
                  <a:spcPct val="110000"/>
                </a:lnSpc>
              </a:pPr>
              <a:r>
                <a:rPr lang="en-US" altLang="zh-CN" sz="1600" dirty="0" smtClean="0"/>
                <a:t>Newegg</a:t>
              </a:r>
              <a:r>
                <a:rPr lang="zh-CN" altLang="zh-CN" sz="1600" dirty="0"/>
                <a:t>、</a:t>
              </a:r>
              <a:r>
                <a:rPr lang="en-US" altLang="zh-CN" sz="1600" dirty="0" smtClean="0"/>
                <a:t>Mercadolivre</a:t>
              </a:r>
              <a:r>
                <a:rPr lang="zh-CN" altLang="zh-CN" sz="1600" dirty="0"/>
                <a:t>、</a:t>
              </a:r>
              <a:r>
                <a:rPr lang="en-US" altLang="zh-CN" sz="1600" dirty="0" smtClean="0"/>
                <a:t>Sears</a:t>
              </a:r>
              <a:r>
                <a:rPr lang="zh-CN" altLang="zh-CN" sz="1600" dirty="0"/>
                <a:t>、</a:t>
              </a:r>
              <a:r>
                <a:rPr lang="en-US" altLang="zh-CN" sz="1600" dirty="0" smtClean="0"/>
                <a:t>amazon</a:t>
              </a:r>
              <a:r>
                <a:rPr lang="zh-CN" altLang="zh-CN" sz="1600" dirty="0"/>
                <a:t>、</a:t>
              </a:r>
              <a:r>
                <a:rPr lang="en-US" altLang="zh-CN" sz="1600" dirty="0" smtClean="0"/>
                <a:t>americanas</a:t>
              </a:r>
              <a:r>
                <a:rPr lang="zh-CN" altLang="zh-CN" sz="1600" dirty="0"/>
                <a:t>、</a:t>
              </a:r>
              <a:r>
                <a:rPr lang="en-US" altLang="zh-CN" sz="1600" dirty="0" smtClean="0"/>
                <a:t>argos</a:t>
              </a:r>
              <a:r>
                <a:rPr lang="zh-CN" altLang="zh-CN" sz="1600" dirty="0"/>
                <a:t>、</a:t>
              </a:r>
              <a:r>
                <a:rPr lang="en-US" altLang="zh-CN" sz="1600" dirty="0" smtClean="0"/>
                <a:t>Linio</a:t>
              </a:r>
              <a:r>
                <a:rPr lang="zh-CN" altLang="zh-CN" sz="1600" dirty="0"/>
                <a:t>、</a:t>
              </a:r>
              <a:r>
                <a:rPr lang="en-US" altLang="zh-CN" sz="1600" dirty="0" smtClean="0"/>
                <a:t>tesco</a:t>
              </a:r>
              <a:r>
                <a:rPr lang="zh-CN" altLang="zh-CN" sz="1600" dirty="0" smtClean="0"/>
                <a:t> </a:t>
              </a:r>
              <a:r>
                <a:rPr lang="en-US" altLang="zh-CN" sz="1600" dirty="0" smtClean="0"/>
                <a:t>Mercadolibre</a:t>
              </a:r>
              <a:r>
                <a:rPr lang="zh-CN" altLang="zh-CN" sz="1600" dirty="0"/>
                <a:t>、</a:t>
              </a:r>
              <a:r>
                <a:rPr lang="en-US" altLang="zh-CN" sz="1600" dirty="0" smtClean="0"/>
                <a:t>marksandspencer</a:t>
              </a:r>
              <a:r>
                <a:rPr lang="zh-CN" altLang="zh-CN" sz="1600" dirty="0"/>
                <a:t>、</a:t>
              </a:r>
              <a:r>
                <a:rPr lang="en-US" altLang="zh-CN" sz="1600" dirty="0" smtClean="0"/>
                <a:t>Allegro</a:t>
              </a:r>
              <a:r>
                <a:rPr lang="zh-CN" altLang="zh-CN" sz="1600" dirty="0"/>
                <a:t>、</a:t>
              </a:r>
              <a:r>
                <a:rPr lang="en-US" altLang="zh-CN" sz="1600" dirty="0" smtClean="0"/>
                <a:t>next</a:t>
              </a:r>
              <a:r>
                <a:rPr lang="zh-CN" altLang="zh-CN" sz="1600" dirty="0" smtClean="0"/>
                <a:t> </a:t>
              </a:r>
              <a:r>
                <a:rPr lang="en-US" altLang="zh-CN" sz="1600" dirty="0" smtClean="0"/>
                <a:t>Agito</a:t>
              </a:r>
              <a:r>
                <a:rPr lang="zh-CN" altLang="zh-CN" sz="1600" dirty="0"/>
                <a:t>、</a:t>
              </a:r>
              <a:r>
                <a:rPr lang="en-US" altLang="zh-CN" sz="1600" dirty="0" smtClean="0"/>
                <a:t>La Redoute</a:t>
              </a:r>
              <a:r>
                <a:rPr lang="zh-CN" altLang="zh-CN" sz="1600" dirty="0"/>
                <a:t>、</a:t>
              </a:r>
              <a:r>
                <a:rPr lang="en-US" altLang="zh-CN" sz="1600" dirty="0" smtClean="0"/>
                <a:t>Euro</a:t>
              </a:r>
              <a:r>
                <a:rPr lang="zh-CN" altLang="zh-CN" sz="1600" dirty="0"/>
                <a:t>、</a:t>
              </a:r>
              <a:r>
                <a:rPr lang="en-US" altLang="zh-CN" sz="1600" dirty="0" smtClean="0"/>
                <a:t>voyages</a:t>
              </a:r>
              <a:r>
                <a:rPr lang="en-US" altLang="zh-CN" sz="1600" dirty="0"/>
                <a:t>-</a:t>
              </a:r>
              <a:r>
                <a:rPr lang="en-US" altLang="zh-CN" sz="1600" dirty="0" smtClean="0"/>
                <a:t>sncf</a:t>
              </a:r>
              <a:r>
                <a:rPr lang="zh-CN" altLang="zh-CN" sz="1600" dirty="0"/>
                <a:t>、</a:t>
              </a:r>
              <a:r>
                <a:rPr lang="en-US" altLang="zh-CN" sz="1600" dirty="0" smtClean="0"/>
                <a:t>Trade</a:t>
              </a:r>
              <a:r>
                <a:rPr lang="zh-CN" altLang="zh-CN" sz="1600" dirty="0"/>
                <a:t>、</a:t>
              </a:r>
              <a:r>
                <a:rPr lang="en-US" altLang="zh-CN" sz="1600" dirty="0" smtClean="0"/>
                <a:t>Me</a:t>
              </a:r>
              <a:r>
                <a:rPr lang="zh-CN" altLang="zh-CN" sz="1600" dirty="0" smtClean="0"/>
                <a:t> </a:t>
              </a:r>
              <a:r>
                <a:rPr lang="en-US" altLang="zh-CN" sz="1600" dirty="0" smtClean="0"/>
                <a:t>vente</a:t>
              </a:r>
              <a:r>
                <a:rPr lang="en-US" altLang="zh-CN" sz="1600" dirty="0"/>
                <a:t>-</a:t>
              </a:r>
              <a:r>
                <a:rPr lang="en-US" altLang="zh-CN" sz="1600" dirty="0" smtClean="0"/>
                <a:t>privee</a:t>
              </a:r>
              <a:r>
                <a:rPr lang="zh-CN" altLang="zh-CN" sz="1600" dirty="0"/>
                <a:t>、</a:t>
              </a:r>
              <a:r>
                <a:rPr lang="en-US" altLang="zh-CN" sz="1600" dirty="0" smtClean="0"/>
                <a:t>Gmarket</a:t>
              </a:r>
              <a:r>
                <a:rPr lang="zh-CN" altLang="zh-CN" sz="1600" dirty="0"/>
                <a:t>、</a:t>
              </a:r>
              <a:r>
                <a:rPr lang="en-US" altLang="zh-CN" sz="1600" dirty="0" smtClean="0"/>
                <a:t>cdiscount</a:t>
              </a:r>
              <a:r>
                <a:rPr lang="zh-CN" altLang="zh-CN" sz="1600" dirty="0" smtClean="0"/>
                <a:t> </a:t>
              </a:r>
              <a:r>
                <a:rPr lang="en-US" altLang="zh-CN" sz="1600" dirty="0" smtClean="0"/>
                <a:t>Jumia</a:t>
              </a:r>
              <a:r>
                <a:rPr lang="zh-CN" altLang="zh-CN" sz="1600" dirty="0"/>
                <a:t>、</a:t>
              </a:r>
              <a:r>
                <a:rPr lang="en-US" altLang="zh-CN" sz="1600" dirty="0" smtClean="0"/>
                <a:t>airfrance</a:t>
              </a:r>
              <a:r>
                <a:rPr lang="zh-CN" altLang="zh-CN" sz="1600" dirty="0"/>
                <a:t>、</a:t>
              </a:r>
              <a:r>
                <a:rPr lang="en-US" altLang="zh-CN" sz="1600" dirty="0" smtClean="0"/>
                <a:t>Konga</a:t>
              </a:r>
              <a:r>
                <a:rPr lang="zh-CN" altLang="zh-CN" sz="1600" dirty="0"/>
                <a:t>、</a:t>
              </a:r>
              <a:r>
                <a:rPr lang="en-US" altLang="zh-CN" sz="1600" dirty="0" smtClean="0"/>
                <a:t>otto</a:t>
              </a:r>
              <a:r>
                <a:rPr lang="zh-CN" altLang="zh-CN" sz="1600" dirty="0"/>
                <a:t>、</a:t>
              </a:r>
              <a:r>
                <a:rPr lang="en-US" altLang="zh-CN" sz="1600" dirty="0" smtClean="0"/>
                <a:t>Dealdey</a:t>
              </a:r>
              <a:r>
                <a:rPr lang="zh-CN" altLang="zh-CN" sz="1600" dirty="0" smtClean="0"/>
                <a:t> </a:t>
              </a:r>
              <a:r>
                <a:rPr lang="en-US" altLang="zh-CN" sz="1600" dirty="0" smtClean="0"/>
                <a:t>notebooksbilliger</a:t>
              </a:r>
              <a:r>
                <a:rPr lang="zh-CN" altLang="zh-CN" sz="1600" dirty="0"/>
                <a:t>、</a:t>
              </a:r>
              <a:r>
                <a:rPr lang="en-US" altLang="zh-CN" sz="1600" dirty="0" smtClean="0"/>
                <a:t>Snapdeal</a:t>
              </a:r>
              <a:r>
                <a:rPr lang="zh-CN" altLang="zh-CN" sz="1600" dirty="0"/>
                <a:t>、</a:t>
              </a:r>
              <a:r>
                <a:rPr lang="en-US" altLang="zh-CN" sz="1600" dirty="0" smtClean="0"/>
                <a:t>cyberport</a:t>
              </a:r>
              <a:r>
                <a:rPr lang="zh-CN" altLang="zh-CN" sz="1600" dirty="0"/>
                <a:t>、</a:t>
              </a:r>
              <a:r>
                <a:rPr lang="en-US" altLang="zh-CN" sz="1600" dirty="0" smtClean="0"/>
                <a:t>FlipKart</a:t>
              </a:r>
              <a:r>
                <a:rPr lang="zh-CN" altLang="zh-CN" sz="1600" dirty="0"/>
                <a:t>、</a:t>
              </a:r>
              <a:r>
                <a:rPr lang="en-US" altLang="zh-CN" sz="1600" dirty="0" smtClean="0"/>
                <a:t>alternate</a:t>
              </a:r>
              <a:r>
                <a:rPr lang="zh-CN" altLang="zh-CN" sz="1600" dirty="0"/>
                <a:t>、</a:t>
              </a:r>
              <a:r>
                <a:rPr lang="en-US" altLang="zh-CN" sz="1600" dirty="0" smtClean="0"/>
                <a:t>Jabong</a:t>
              </a:r>
              <a:r>
                <a:rPr lang="zh-CN" altLang="zh-CN" sz="1600" dirty="0"/>
                <a:t>、</a:t>
              </a:r>
              <a:r>
                <a:rPr lang="en-US" altLang="zh-CN" sz="1600" dirty="0" smtClean="0"/>
                <a:t>Ulabox</a:t>
              </a:r>
              <a:r>
                <a:rPr lang="zh-CN" altLang="zh-CN" sz="1600" dirty="0"/>
                <a:t>、</a:t>
              </a:r>
              <a:r>
                <a:rPr lang="en-US" altLang="zh-CN" sz="1600" dirty="0" smtClean="0"/>
                <a:t>Myntra</a:t>
              </a:r>
              <a:r>
                <a:rPr lang="zh-CN" altLang="zh-CN" sz="1600" dirty="0" smtClean="0"/>
                <a:t> </a:t>
              </a:r>
              <a:r>
                <a:rPr lang="en-US" altLang="zh-CN" sz="1600" dirty="0" smtClean="0"/>
                <a:t>rakuten</a:t>
              </a:r>
              <a:r>
                <a:rPr lang="zh-CN" altLang="zh-CN" sz="1600" dirty="0"/>
                <a:t>、</a:t>
              </a:r>
              <a:r>
                <a:rPr lang="en-US" altLang="zh-CN" sz="1600" dirty="0" smtClean="0"/>
                <a:t>Shopclues</a:t>
              </a:r>
              <a:r>
                <a:rPr lang="zh-CN" altLang="zh-CN" sz="1600" dirty="0"/>
                <a:t>、</a:t>
              </a:r>
              <a:r>
                <a:rPr lang="en-US" altLang="zh-CN" sz="1600" dirty="0" smtClean="0"/>
                <a:t>amazon</a:t>
              </a:r>
              <a:r>
                <a:rPr lang="zh-CN" altLang="zh-CN" sz="1600" dirty="0"/>
                <a:t>、</a:t>
              </a:r>
              <a:r>
                <a:rPr lang="en-US" altLang="zh-CN" sz="1600" dirty="0" smtClean="0"/>
                <a:t>Askmebazar</a:t>
              </a:r>
              <a:r>
                <a:rPr lang="zh-CN" altLang="zh-CN" sz="1600" dirty="0" smtClean="0"/>
                <a:t> </a:t>
              </a:r>
              <a:r>
                <a:rPr lang="en-US" altLang="zh-CN" sz="1600" dirty="0" smtClean="0"/>
                <a:t>ebay</a:t>
              </a:r>
              <a:r>
                <a:rPr lang="zh-CN" altLang="zh-CN" sz="1600" dirty="0"/>
                <a:t>、</a:t>
              </a:r>
              <a:r>
                <a:rPr lang="en-US" altLang="zh-CN" sz="1600" dirty="0" smtClean="0"/>
                <a:t>Paytm</a:t>
              </a:r>
              <a:r>
                <a:rPr lang="zh-CN" altLang="zh-CN" sz="1600" dirty="0"/>
                <a:t>、</a:t>
              </a:r>
              <a:r>
                <a:rPr lang="en-US" altLang="zh-CN" sz="1600" dirty="0" smtClean="0"/>
                <a:t>fnac</a:t>
              </a:r>
              <a:r>
                <a:rPr lang="zh-CN" altLang="zh-CN" sz="1600" dirty="0"/>
                <a:t>、</a:t>
              </a:r>
              <a:r>
                <a:rPr lang="en-US" altLang="zh-CN" sz="1600" dirty="0" smtClean="0"/>
                <a:t>Homeshop18</a:t>
              </a:r>
              <a:r>
                <a:rPr lang="zh-CN" altLang="zh-CN" sz="1600" dirty="0"/>
                <a:t>、</a:t>
              </a:r>
              <a:r>
                <a:rPr lang="en-US" altLang="zh-CN" sz="1600" dirty="0" smtClean="0"/>
                <a:t>booktopia</a:t>
              </a:r>
              <a:r>
                <a:rPr lang="zh-CN" altLang="zh-CN" sz="1600" dirty="0" smtClean="0"/>
                <a:t> </a:t>
              </a:r>
              <a:r>
                <a:rPr lang="en-US" altLang="zh-CN" sz="1600" dirty="0" smtClean="0"/>
                <a:t>Reebonz</a:t>
              </a:r>
              <a:r>
                <a:rPr lang="zh-CN" altLang="zh-CN" sz="1600" dirty="0"/>
                <a:t>、</a:t>
              </a:r>
              <a:r>
                <a:rPr lang="en-US" altLang="zh-CN" sz="1600" dirty="0" smtClean="0"/>
                <a:t>brandsexclusive</a:t>
              </a:r>
              <a:r>
                <a:rPr lang="zh-CN" altLang="zh-CN" sz="1600" dirty="0"/>
                <a:t>、</a:t>
              </a:r>
              <a:r>
                <a:rPr lang="en-US" altLang="zh-CN" sz="1600" dirty="0" smtClean="0"/>
                <a:t>Rakuten</a:t>
              </a:r>
              <a:r>
                <a:rPr lang="zh-CN" altLang="zh-CN" sz="1600" dirty="0"/>
                <a:t>、</a:t>
              </a:r>
              <a:r>
                <a:rPr lang="en-US" altLang="zh-CN" sz="1600" dirty="0" smtClean="0"/>
                <a:t>Singapore</a:t>
              </a:r>
              <a:r>
                <a:rPr lang="zh-CN" altLang="zh-CN" sz="1600" dirty="0"/>
                <a:t>、</a:t>
              </a:r>
              <a:r>
                <a:rPr lang="en-US" altLang="zh-CN" sz="1600" dirty="0" smtClean="0"/>
                <a:t>dealsdirect</a:t>
              </a:r>
              <a:r>
                <a:rPr lang="zh-CN" altLang="zh-CN" sz="1600" dirty="0"/>
                <a:t>、</a:t>
              </a:r>
              <a:r>
                <a:rPr lang="en-US" altLang="zh-CN" sz="1600" dirty="0" smtClean="0"/>
                <a:t>Wego</a:t>
              </a:r>
              <a:r>
                <a:rPr lang="zh-CN" altLang="zh-CN" sz="1600" dirty="0"/>
                <a:t>、</a:t>
              </a:r>
              <a:r>
                <a:rPr lang="en-US" altLang="zh-CN" sz="1600" dirty="0" smtClean="0"/>
                <a:t>dicksmith</a:t>
              </a:r>
              <a:endParaRPr lang="zh-CN" altLang="zh-CN" sz="1600" dirty="0"/>
            </a:p>
            <a:p>
              <a:pPr>
                <a:lnSpc>
                  <a:spcPct val="110000"/>
                </a:lnSpc>
              </a:pPr>
              <a:r>
                <a:rPr lang="en-US" altLang="zh-CN" sz="1600" dirty="0" smtClean="0"/>
                <a:t>nefsak</a:t>
              </a:r>
              <a:r>
                <a:rPr lang="zh-CN" altLang="zh-CN" sz="1600" dirty="0"/>
                <a:t>、</a:t>
              </a:r>
              <a:r>
                <a:rPr lang="en-US" altLang="zh-CN" sz="1600" dirty="0" smtClean="0"/>
                <a:t>rakuten</a:t>
              </a:r>
              <a:r>
                <a:rPr lang="zh-CN" altLang="zh-CN" sz="1600" dirty="0"/>
                <a:t>、</a:t>
              </a:r>
              <a:r>
                <a:rPr lang="en-US" altLang="zh-CN" sz="1600" dirty="0" smtClean="0"/>
                <a:t>Souq</a:t>
              </a:r>
              <a:r>
                <a:rPr lang="zh-CN" altLang="zh-CN" sz="1600" dirty="0"/>
                <a:t>、</a:t>
              </a:r>
              <a:r>
                <a:rPr lang="en-US" altLang="zh-CN" sz="1600" dirty="0" smtClean="0"/>
                <a:t>shopping</a:t>
              </a:r>
              <a:r>
                <a:rPr lang="zh-CN" altLang="zh-CN" sz="1600" dirty="0"/>
                <a:t>、</a:t>
              </a:r>
              <a:r>
                <a:rPr lang="en-US" altLang="zh-CN" sz="1600" dirty="0" smtClean="0"/>
                <a:t>digikala</a:t>
              </a:r>
              <a:endParaRPr lang="zh-CN" altLang="zh-CN" sz="1600" dirty="0"/>
            </a:p>
            <a:p>
              <a:pPr>
                <a:lnSpc>
                  <a:spcPct val="110000"/>
                </a:lnSpc>
              </a:pPr>
              <a:r>
                <a:rPr lang="en-US" altLang="zh-CN" sz="1600" dirty="0" smtClean="0"/>
                <a:t>amazon</a:t>
              </a:r>
              <a:r>
                <a:rPr lang="zh-CN" altLang="zh-CN" sz="1600" dirty="0"/>
                <a:t>、</a:t>
              </a:r>
              <a:r>
                <a:rPr lang="en-US" altLang="zh-CN" sz="1600" dirty="0" smtClean="0"/>
                <a:t>sheypoor</a:t>
              </a:r>
              <a:r>
                <a:rPr lang="zh-CN" altLang="zh-CN" sz="1600" dirty="0"/>
                <a:t>、</a:t>
              </a:r>
              <a:r>
                <a:rPr lang="en-US" altLang="zh-CN" sz="1600" dirty="0" smtClean="0"/>
                <a:t>depart.livedoor</a:t>
              </a:r>
              <a:r>
                <a:rPr lang="zh-CN" altLang="zh-CN" sz="1600" dirty="0"/>
                <a:t>、</a:t>
              </a:r>
              <a:r>
                <a:rPr lang="en-US" altLang="zh-CN" sz="1600" dirty="0" smtClean="0"/>
                <a:t>Walla shopping</a:t>
              </a:r>
              <a:r>
                <a:rPr lang="zh-CN" altLang="zh-CN" sz="1600" dirty="0"/>
                <a:t>、</a:t>
              </a:r>
              <a:r>
                <a:rPr lang="en-US" altLang="zh-CN" sz="1600" dirty="0" smtClean="0"/>
                <a:t>Zalando</a:t>
              </a:r>
              <a:r>
                <a:rPr lang="zh-CN" altLang="zh-CN" sz="1600" dirty="0"/>
                <a:t>、</a:t>
              </a:r>
              <a:r>
                <a:rPr lang="en-US" altLang="zh-CN" sz="1600" dirty="0" smtClean="0"/>
                <a:t>Lazada</a:t>
              </a:r>
              <a:r>
                <a:rPr lang="zh-CN" altLang="zh-CN" sz="1600" dirty="0"/>
                <a:t>、</a:t>
              </a:r>
              <a:r>
                <a:rPr lang="en-US" altLang="zh-CN" sz="1600" dirty="0" smtClean="0"/>
                <a:t>bol</a:t>
              </a:r>
              <a:r>
                <a:rPr lang="zh-CN" altLang="zh-CN" sz="1600" dirty="0"/>
                <a:t>、</a:t>
              </a:r>
              <a:r>
                <a:rPr lang="en-US" altLang="zh-CN" sz="1600" dirty="0" smtClean="0"/>
                <a:t>Mumzworld</a:t>
              </a:r>
              <a:endParaRPr lang="zh-CN" altLang="zh-CN" sz="1600" dirty="0"/>
            </a:p>
            <a:p>
              <a:pPr>
                <a:lnSpc>
                  <a:spcPct val="110000"/>
                </a:lnSpc>
              </a:pPr>
              <a:r>
                <a:rPr lang="en-US" altLang="zh-CN" sz="1600" dirty="0" smtClean="0"/>
                <a:t>ebay</a:t>
              </a:r>
              <a:r>
                <a:rPr lang="zh-CN" altLang="zh-CN" sz="1600" dirty="0"/>
                <a:t>、</a:t>
              </a:r>
              <a:r>
                <a:rPr lang="en-US" altLang="zh-CN" sz="1600" dirty="0" smtClean="0"/>
                <a:t>Ulmart</a:t>
              </a:r>
              <a:r>
                <a:rPr lang="zh-CN" altLang="zh-CN" sz="1600" dirty="0" smtClean="0"/>
                <a:t> </a:t>
              </a:r>
              <a:r>
                <a:rPr lang="en-US" altLang="zh-CN" sz="1600" dirty="0" smtClean="0"/>
                <a:t>Amazon</a:t>
              </a:r>
              <a:endParaRPr lang="zh-CN" altLang="zh-CN" sz="1600" dirty="0">
                <a:latin typeface="微软雅黑"/>
                <a:ea typeface="微软雅黑"/>
                <a:cs typeface="微软雅黑"/>
              </a:endParaRPr>
            </a:p>
          </p:txBody>
        </p:sp>
      </p:grpSp>
      <p:pic>
        <p:nvPicPr>
          <p:cNvPr id="15" name="图片 14" descr="地图.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1946679"/>
            <a:ext cx="6692900" cy="3210738"/>
          </a:xfrm>
          <a:prstGeom prst="rect">
            <a:avLst/>
          </a:prstGeom>
        </p:spPr>
      </p:pic>
      <p:sp>
        <p:nvSpPr>
          <p:cNvPr id="16" name="Rectangle 3"/>
          <p:cNvSpPr>
            <a:spLocks noChangeArrowheads="1"/>
          </p:cNvSpPr>
          <p:nvPr/>
        </p:nvSpPr>
        <p:spPr bwMode="auto">
          <a:xfrm>
            <a:off x="0" y="62315"/>
            <a:ext cx="12192000" cy="690563"/>
          </a:xfrm>
          <a:prstGeom prst="rect">
            <a:avLst/>
          </a:prstGeom>
          <a:gradFill rotWithShape="1">
            <a:gsLst>
              <a:gs pos="0">
                <a:srgbClr val="071040"/>
              </a:gs>
              <a:gs pos="88000">
                <a:srgbClr val="559BDB"/>
              </a:gs>
              <a:gs pos="100000">
                <a:srgbClr val="5F96D2"/>
              </a:gs>
            </a:gsLst>
            <a:lin ang="0"/>
          </a:gradFill>
          <a:ln>
            <a:noFill/>
          </a:ln>
          <a:effectLst>
            <a:outerShdw blurRad="57150" dist="19050" dir="5400000" algn="ctr" rotWithShape="0">
              <a:srgbClr val="808080">
                <a:alpha val="62999"/>
              </a:srgbClr>
            </a:outerShdw>
          </a:effectLst>
          <a:extLs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defRPr/>
            </a:pPr>
            <a:endParaRPr lang="en-US">
              <a:solidFill>
                <a:schemeClr val="lt1"/>
              </a:solidFill>
              <a:latin typeface="+mn-lt"/>
              <a:ea typeface="+mn-ea"/>
            </a:endParaRPr>
          </a:p>
        </p:txBody>
      </p:sp>
      <p:sp>
        <p:nvSpPr>
          <p:cNvPr id="17" name="TextBox 11"/>
          <p:cNvSpPr txBox="1">
            <a:spLocks noChangeArrowheads="1"/>
          </p:cNvSpPr>
          <p:nvPr/>
        </p:nvSpPr>
        <p:spPr bwMode="auto">
          <a:xfrm>
            <a:off x="917576" y="108353"/>
            <a:ext cx="5281613" cy="484748"/>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50000"/>
              </a:lnSpc>
            </a:pPr>
            <a:r>
              <a:rPr kumimoji="0" lang="zh-CN" altLang="en-US" sz="1800" b="1">
                <a:solidFill>
                  <a:srgbClr val="FFFFFF"/>
                </a:solidFill>
                <a:latin typeface="微软雅黑" panose="020B0503020204020204" pitchFamily="34" charset="-122"/>
                <a:ea typeface="微软雅黑" panose="020B0503020204020204" pitchFamily="34" charset="-122"/>
              </a:rPr>
              <a:t>商品一键发布多平台，全球</a:t>
            </a:r>
            <a:r>
              <a:rPr kumimoji="0" lang="en-US" altLang="zh-CN" sz="1800" b="1">
                <a:solidFill>
                  <a:srgbClr val="FFFFFF"/>
                </a:solidFill>
                <a:latin typeface="微软雅黑" panose="020B0503020204020204" pitchFamily="34" charset="-122"/>
                <a:ea typeface="微软雅黑" panose="020B0503020204020204" pitchFamily="34" charset="-122"/>
              </a:rPr>
              <a:t>45</a:t>
            </a:r>
            <a:r>
              <a:rPr kumimoji="0" lang="zh-CN" altLang="en-US" sz="1800" b="1">
                <a:solidFill>
                  <a:srgbClr val="FFFFFF"/>
                </a:solidFill>
                <a:latin typeface="微软雅黑" panose="020B0503020204020204" pitchFamily="34" charset="-122"/>
                <a:ea typeface="微软雅黑" panose="020B0503020204020204" pitchFamily="34" charset="-122"/>
              </a:rPr>
              <a:t>个国家同步销售</a:t>
            </a:r>
          </a:p>
        </p:txBody>
      </p:sp>
      <p:sp>
        <p:nvSpPr>
          <p:cNvPr id="18" name="TextBox 18"/>
          <p:cNvSpPr txBox="1"/>
          <p:nvPr/>
        </p:nvSpPr>
        <p:spPr bwMode="auto">
          <a:xfrm>
            <a:off x="5475291" y="6518686"/>
            <a:ext cx="1167958" cy="276999"/>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none">
            <a:spAutoFit/>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defRPr/>
            </a:pPr>
            <a:r>
              <a:rPr lang="en-US" sz="1200" dirty="0">
                <a:solidFill>
                  <a:schemeClr val="accent1"/>
                </a:solidFill>
                <a:latin typeface="+mj-lt"/>
              </a:rPr>
              <a:t>XBNIAO.COM</a:t>
            </a:r>
          </a:p>
        </p:txBody>
      </p:sp>
      <p:cxnSp>
        <p:nvCxnSpPr>
          <p:cNvPr id="19" name="Straight Connector 19"/>
          <p:cNvCxnSpPr/>
          <p:nvPr/>
        </p:nvCxnSpPr>
        <p:spPr bwMode="auto">
          <a:xfrm>
            <a:off x="1576391" y="6480578"/>
            <a:ext cx="9091612" cy="0"/>
          </a:xfrm>
          <a:prstGeom prst="line">
            <a:avLst/>
          </a:prstGeom>
          <a:gradFill flip="none" rotWithShape="1">
            <a:gsLst>
              <a:gs pos="0">
                <a:srgbClr val="5F96D2"/>
              </a:gs>
              <a:gs pos="43000">
                <a:schemeClr val="accent1">
                  <a:satMod val="110000"/>
                  <a:lumMod val="100000"/>
                  <a:shade val="100000"/>
                </a:schemeClr>
              </a:gs>
              <a:gs pos="100000">
                <a:srgbClr val="071040"/>
              </a:gs>
            </a:gsLst>
            <a:lin ang="10800000" scaled="0"/>
            <a:tileRect/>
          </a:gradFill>
          <a:ln w="9525"/>
        </p:spPr>
        <p:style>
          <a:lnRef idx="1">
            <a:schemeClr val="accent1"/>
          </a:lnRef>
          <a:fillRef idx="0">
            <a:schemeClr val="accent1"/>
          </a:fillRef>
          <a:effectRef idx="0">
            <a:schemeClr val="accent1"/>
          </a:effectRef>
          <a:fontRef idx="minor">
            <a:schemeClr val="tx1"/>
          </a:fontRef>
        </p:style>
      </p:cxnSp>
      <p:pic>
        <p:nvPicPr>
          <p:cNvPr id="20" name="图片 19" descr="logo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340" y="173449"/>
            <a:ext cx="415925" cy="46672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grpSp>
        <p:nvGrpSpPr>
          <p:cNvPr id="21" name="组 4"/>
          <p:cNvGrpSpPr/>
          <p:nvPr/>
        </p:nvGrpSpPr>
        <p:grpSpPr>
          <a:xfrm>
            <a:off x="6897688" y="957665"/>
            <a:ext cx="4913311" cy="5408612"/>
            <a:chOff x="6897689" y="890588"/>
            <a:chExt cx="4913311" cy="5408612"/>
          </a:xfrm>
        </p:grpSpPr>
        <p:sp>
          <p:nvSpPr>
            <p:cNvPr id="22" name="Rounded Rectangle 15"/>
            <p:cNvSpPr/>
            <p:nvPr/>
          </p:nvSpPr>
          <p:spPr>
            <a:xfrm>
              <a:off x="6897689" y="890588"/>
              <a:ext cx="4913311" cy="5408612"/>
            </a:xfrm>
            <a:prstGeom prst="roundRect">
              <a:avLst>
                <a:gd name="adj" fmla="val 1687"/>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CN" altLang="en-US">
                <a:solidFill>
                  <a:srgbClr val="FFFFFF"/>
                </a:solidFill>
                <a:latin typeface="Open Sans Light" charset="0"/>
                <a:ea typeface="宋体" charset="0"/>
              </a:endParaRPr>
            </a:p>
          </p:txBody>
        </p:sp>
        <p:sp>
          <p:nvSpPr>
            <p:cNvPr id="23" name="矩形 22"/>
            <p:cNvSpPr>
              <a:spLocks noChangeArrowheads="1"/>
            </p:cNvSpPr>
            <p:nvPr/>
          </p:nvSpPr>
          <p:spPr bwMode="auto">
            <a:xfrm>
              <a:off x="7021512" y="944568"/>
              <a:ext cx="4611687" cy="5242462"/>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50000"/>
                </a:lnSpc>
              </a:pPr>
              <a:r>
                <a:rPr lang="zh-CN" altLang="zh-CN" sz="1600" b="1" dirty="0">
                  <a:latin typeface="微软雅黑"/>
                  <a:ea typeface="微软雅黑"/>
                  <a:cs typeface="微软雅黑"/>
                </a:rPr>
                <a:t>美洲（</a:t>
              </a:r>
              <a:r>
                <a:rPr lang="en-US" altLang="zh-CN" sz="1600" b="1" dirty="0">
                  <a:latin typeface="微软雅黑"/>
                  <a:ea typeface="微软雅黑"/>
                  <a:cs typeface="微软雅黑"/>
                </a:rPr>
                <a:t>8</a:t>
              </a:r>
              <a:r>
                <a:rPr lang="zh-CN" altLang="zh-CN" sz="1600" b="1" dirty="0">
                  <a:latin typeface="微软雅黑"/>
                  <a:ea typeface="微软雅黑"/>
                  <a:cs typeface="微软雅黑"/>
                </a:rPr>
                <a:t>个）</a:t>
              </a:r>
            </a:p>
            <a:p>
              <a:pPr>
                <a:lnSpc>
                  <a:spcPct val="150000"/>
                </a:lnSpc>
              </a:pPr>
              <a:r>
                <a:rPr lang="zh-CN" altLang="zh-CN" sz="1600" dirty="0" smtClean="0">
                  <a:latin typeface="微软雅黑"/>
                  <a:ea typeface="微软雅黑"/>
                  <a:cs typeface="微软雅黑"/>
                </a:rPr>
                <a:t>美国</a:t>
              </a:r>
              <a:r>
                <a:rPr lang="zh-CN" altLang="en-US" sz="1600" dirty="0" smtClean="0">
                  <a:latin typeface="微软雅黑"/>
                  <a:ea typeface="微软雅黑"/>
                  <a:cs typeface="微软雅黑"/>
                </a:rPr>
                <a:t> </a:t>
              </a:r>
              <a:r>
                <a:rPr lang="zh-CN" altLang="zh-CN" sz="1600" dirty="0" smtClean="0">
                  <a:latin typeface="微软雅黑"/>
                  <a:ea typeface="微软雅黑"/>
                  <a:cs typeface="微软雅黑"/>
                </a:rPr>
                <a:t>加拿大</a:t>
              </a:r>
              <a:r>
                <a:rPr lang="zh-CN" altLang="en-US" sz="1600" dirty="0" smtClean="0">
                  <a:latin typeface="微软雅黑"/>
                  <a:ea typeface="微软雅黑"/>
                  <a:cs typeface="微软雅黑"/>
                </a:rPr>
                <a:t> </a:t>
              </a:r>
              <a:r>
                <a:rPr lang="zh-CN" altLang="zh-CN" sz="1600" dirty="0" smtClean="0">
                  <a:latin typeface="微软雅黑"/>
                  <a:ea typeface="微软雅黑"/>
                  <a:cs typeface="微软雅黑"/>
                </a:rPr>
                <a:t>墨西哥</a:t>
              </a:r>
              <a:r>
                <a:rPr lang="zh-CN" altLang="zh-CN" sz="1600" dirty="0">
                  <a:latin typeface="微软雅黑"/>
                  <a:ea typeface="微软雅黑"/>
                  <a:cs typeface="微软雅黑"/>
                </a:rPr>
                <a:t> </a:t>
              </a:r>
              <a:r>
                <a:rPr lang="zh-CN" altLang="zh-CN" sz="1600" dirty="0" smtClean="0">
                  <a:latin typeface="微软雅黑"/>
                  <a:ea typeface="微软雅黑"/>
                  <a:cs typeface="微软雅黑"/>
                </a:rPr>
                <a:t>巴西</a:t>
              </a:r>
              <a:r>
                <a:rPr lang="zh-CN" altLang="en-US" sz="1600" dirty="0" smtClean="0">
                  <a:latin typeface="微软雅黑"/>
                  <a:ea typeface="微软雅黑"/>
                  <a:cs typeface="微软雅黑"/>
                </a:rPr>
                <a:t> </a:t>
              </a:r>
              <a:r>
                <a:rPr lang="zh-CN" altLang="zh-CN" sz="1600" dirty="0" smtClean="0">
                  <a:latin typeface="微软雅黑"/>
                  <a:ea typeface="微软雅黑"/>
                  <a:cs typeface="微软雅黑"/>
                </a:rPr>
                <a:t>阿根廷</a:t>
              </a:r>
              <a:r>
                <a:rPr lang="zh-CN" altLang="zh-CN" sz="1600" dirty="0">
                  <a:latin typeface="微软雅黑"/>
                  <a:ea typeface="微软雅黑"/>
                  <a:cs typeface="微软雅黑"/>
                </a:rPr>
                <a:t> </a:t>
              </a:r>
              <a:r>
                <a:rPr lang="zh-CN" altLang="zh-CN" sz="1600" dirty="0" smtClean="0">
                  <a:latin typeface="微软雅黑"/>
                  <a:ea typeface="微软雅黑"/>
                  <a:cs typeface="微软雅黑"/>
                </a:rPr>
                <a:t>智利</a:t>
              </a:r>
              <a:r>
                <a:rPr lang="zh-CN" altLang="en-US" sz="1600" dirty="0" smtClean="0">
                  <a:latin typeface="微软雅黑"/>
                  <a:ea typeface="微软雅黑"/>
                  <a:cs typeface="微软雅黑"/>
                </a:rPr>
                <a:t> </a:t>
              </a:r>
              <a:r>
                <a:rPr lang="zh-CN" altLang="zh-CN" sz="1600" dirty="0" smtClean="0">
                  <a:latin typeface="微软雅黑"/>
                  <a:ea typeface="微软雅黑"/>
                  <a:cs typeface="微软雅黑"/>
                </a:rPr>
                <a:t>乌拉圭</a:t>
              </a:r>
              <a:r>
                <a:rPr lang="zh-CN" altLang="en-US" sz="1600" dirty="0" smtClean="0">
                  <a:latin typeface="微软雅黑"/>
                  <a:ea typeface="微软雅黑"/>
                  <a:cs typeface="微软雅黑"/>
                </a:rPr>
                <a:t> </a:t>
              </a:r>
              <a:endParaRPr lang="en-US" altLang="zh-CN" sz="1600" dirty="0" smtClean="0">
                <a:latin typeface="微软雅黑"/>
                <a:ea typeface="微软雅黑"/>
                <a:cs typeface="微软雅黑"/>
              </a:endParaRPr>
            </a:p>
            <a:p>
              <a:pPr>
                <a:lnSpc>
                  <a:spcPct val="150000"/>
                </a:lnSpc>
              </a:pPr>
              <a:r>
                <a:rPr lang="zh-CN" altLang="zh-CN" sz="1600" dirty="0" smtClean="0">
                  <a:latin typeface="微软雅黑"/>
                  <a:ea typeface="微软雅黑"/>
                  <a:cs typeface="微软雅黑"/>
                </a:rPr>
                <a:t>巴拉圭</a:t>
              </a:r>
              <a:endParaRPr lang="en-US" altLang="zh-CN" sz="1600" dirty="0" smtClean="0">
                <a:latin typeface="微软雅黑"/>
                <a:ea typeface="微软雅黑"/>
                <a:cs typeface="微软雅黑"/>
              </a:endParaRPr>
            </a:p>
            <a:p>
              <a:pPr>
                <a:lnSpc>
                  <a:spcPct val="150000"/>
                </a:lnSpc>
              </a:pPr>
              <a:r>
                <a:rPr lang="zh-CN" altLang="zh-CN" sz="1600" b="1" dirty="0">
                  <a:latin typeface="微软雅黑"/>
                  <a:ea typeface="微软雅黑"/>
                  <a:cs typeface="微软雅黑"/>
                </a:rPr>
                <a:t>欧洲（</a:t>
              </a:r>
              <a:r>
                <a:rPr lang="en-US" altLang="zh-CN" sz="1600" b="1" dirty="0">
                  <a:latin typeface="微软雅黑"/>
                  <a:ea typeface="微软雅黑"/>
                  <a:cs typeface="微软雅黑"/>
                </a:rPr>
                <a:t>21</a:t>
              </a:r>
              <a:r>
                <a:rPr lang="zh-CN" altLang="zh-CN" sz="1600" b="1" dirty="0">
                  <a:latin typeface="微软雅黑"/>
                  <a:ea typeface="微软雅黑"/>
                  <a:cs typeface="微软雅黑"/>
                </a:rPr>
                <a:t>）</a:t>
              </a:r>
            </a:p>
            <a:p>
              <a:pPr>
                <a:lnSpc>
                  <a:spcPct val="150000"/>
                </a:lnSpc>
              </a:pPr>
              <a:r>
                <a:rPr lang="zh-CN" altLang="zh-CN" sz="1600" dirty="0" smtClean="0">
                  <a:latin typeface="微软雅黑"/>
                  <a:ea typeface="微软雅黑"/>
                  <a:cs typeface="微软雅黑"/>
                </a:rPr>
                <a:t>英国</a:t>
              </a:r>
              <a:r>
                <a:rPr lang="zh-CN" altLang="en-US" sz="1600" dirty="0" smtClean="0">
                  <a:latin typeface="微软雅黑"/>
                  <a:ea typeface="微软雅黑"/>
                  <a:cs typeface="微软雅黑"/>
                </a:rPr>
                <a:t> </a:t>
              </a:r>
              <a:r>
                <a:rPr lang="zh-CN" altLang="zh-CN" sz="1600" dirty="0" smtClean="0">
                  <a:latin typeface="微软雅黑"/>
                  <a:ea typeface="微软雅黑"/>
                  <a:cs typeface="微软雅黑"/>
                </a:rPr>
                <a:t>法国</a:t>
              </a:r>
              <a:r>
                <a:rPr lang="zh-CN" altLang="en-US" sz="1600" dirty="0" smtClean="0">
                  <a:latin typeface="微软雅黑"/>
                  <a:ea typeface="微软雅黑"/>
                  <a:cs typeface="微软雅黑"/>
                </a:rPr>
                <a:t> </a:t>
              </a:r>
              <a:r>
                <a:rPr lang="zh-CN" altLang="zh-CN" sz="1600" dirty="0" smtClean="0">
                  <a:latin typeface="微软雅黑"/>
                  <a:ea typeface="微软雅黑"/>
                  <a:cs typeface="微软雅黑"/>
                </a:rPr>
                <a:t>德国</a:t>
              </a:r>
              <a:r>
                <a:rPr lang="zh-CN" altLang="en-US" sz="1600" dirty="0" smtClean="0">
                  <a:latin typeface="微软雅黑"/>
                  <a:ea typeface="微软雅黑"/>
                  <a:cs typeface="微软雅黑"/>
                </a:rPr>
                <a:t> </a:t>
              </a:r>
              <a:r>
                <a:rPr lang="zh-CN" altLang="zh-CN" sz="1600" dirty="0" smtClean="0">
                  <a:latin typeface="微软雅黑"/>
                  <a:ea typeface="微软雅黑"/>
                  <a:cs typeface="微软雅黑"/>
                </a:rPr>
                <a:t>西班牙</a:t>
              </a:r>
              <a:r>
                <a:rPr lang="zh-CN" altLang="en-US" sz="1600" dirty="0" smtClean="0">
                  <a:latin typeface="微软雅黑"/>
                  <a:ea typeface="微软雅黑"/>
                  <a:cs typeface="微软雅黑"/>
                </a:rPr>
                <a:t> </a:t>
              </a:r>
              <a:r>
                <a:rPr lang="zh-CN" altLang="zh-CN" sz="1600" dirty="0" smtClean="0">
                  <a:latin typeface="微软雅黑"/>
                  <a:ea typeface="微软雅黑"/>
                  <a:cs typeface="微软雅黑"/>
                </a:rPr>
                <a:t>意大利</a:t>
              </a:r>
              <a:r>
                <a:rPr lang="zh-CN" altLang="en-US" sz="1600" dirty="0" smtClean="0">
                  <a:latin typeface="微软雅黑"/>
                  <a:ea typeface="微软雅黑"/>
                  <a:cs typeface="微软雅黑"/>
                </a:rPr>
                <a:t> </a:t>
              </a:r>
              <a:r>
                <a:rPr lang="zh-CN" altLang="zh-CN" sz="1600" dirty="0" smtClean="0">
                  <a:latin typeface="微软雅黑"/>
                  <a:ea typeface="微软雅黑"/>
                  <a:cs typeface="微软雅黑"/>
                </a:rPr>
                <a:t>俄罗斯</a:t>
              </a:r>
              <a:r>
                <a:rPr lang="zh-CN" altLang="en-US" sz="1600" dirty="0" smtClean="0">
                  <a:latin typeface="微软雅黑"/>
                  <a:ea typeface="微软雅黑"/>
                  <a:cs typeface="微软雅黑"/>
                </a:rPr>
                <a:t> </a:t>
              </a:r>
              <a:r>
                <a:rPr lang="zh-CN" altLang="zh-CN" sz="1600" dirty="0" smtClean="0">
                  <a:latin typeface="微软雅黑"/>
                  <a:ea typeface="微软雅黑"/>
                  <a:cs typeface="微软雅黑"/>
                </a:rPr>
                <a:t>瑞士</a:t>
              </a:r>
              <a:r>
                <a:rPr lang="zh-CN" altLang="zh-CN" sz="1600" dirty="0">
                  <a:latin typeface="微软雅黑"/>
                  <a:ea typeface="微软雅黑"/>
                  <a:cs typeface="微软雅黑"/>
                </a:rPr>
                <a:t> </a:t>
              </a:r>
              <a:r>
                <a:rPr lang="zh-CN" altLang="zh-CN" sz="1600" dirty="0" smtClean="0">
                  <a:latin typeface="微软雅黑"/>
                  <a:ea typeface="微软雅黑"/>
                  <a:cs typeface="微软雅黑"/>
                </a:rPr>
                <a:t>瑞典</a:t>
              </a:r>
              <a:r>
                <a:rPr lang="zh-CN" altLang="en-US" sz="1600" dirty="0" smtClean="0">
                  <a:latin typeface="微软雅黑"/>
                  <a:ea typeface="微软雅黑"/>
                  <a:cs typeface="微软雅黑"/>
                </a:rPr>
                <a:t> </a:t>
              </a:r>
              <a:r>
                <a:rPr lang="zh-CN" altLang="zh-CN" sz="1600" dirty="0" smtClean="0">
                  <a:latin typeface="微软雅黑"/>
                  <a:ea typeface="微软雅黑"/>
                  <a:cs typeface="微软雅黑"/>
                </a:rPr>
                <a:t>荷兰</a:t>
              </a:r>
              <a:r>
                <a:rPr lang="zh-CN" altLang="zh-CN" sz="1600" dirty="0">
                  <a:latin typeface="微软雅黑"/>
                  <a:ea typeface="微软雅黑"/>
                  <a:cs typeface="微软雅黑"/>
                </a:rPr>
                <a:t> </a:t>
              </a:r>
              <a:r>
                <a:rPr lang="zh-CN" altLang="zh-CN" sz="1600" dirty="0" smtClean="0">
                  <a:latin typeface="微软雅黑"/>
                  <a:ea typeface="微软雅黑"/>
                  <a:cs typeface="微软雅黑"/>
                </a:rPr>
                <a:t>挪威</a:t>
              </a:r>
              <a:r>
                <a:rPr lang="zh-CN" altLang="en-US" sz="1600" dirty="0" smtClean="0">
                  <a:latin typeface="微软雅黑"/>
                  <a:ea typeface="微软雅黑"/>
                  <a:cs typeface="微软雅黑"/>
                </a:rPr>
                <a:t> </a:t>
              </a:r>
              <a:r>
                <a:rPr lang="zh-CN" altLang="zh-CN" sz="1600" dirty="0" smtClean="0">
                  <a:latin typeface="微软雅黑"/>
                  <a:ea typeface="微软雅黑"/>
                  <a:cs typeface="微软雅黑"/>
                </a:rPr>
                <a:t>土</a:t>
              </a:r>
              <a:r>
                <a:rPr lang="zh-CN" altLang="zh-CN" sz="1600" dirty="0">
                  <a:latin typeface="微软雅黑"/>
                  <a:ea typeface="微软雅黑"/>
                  <a:cs typeface="微软雅黑"/>
                </a:rPr>
                <a:t>耳</a:t>
              </a:r>
              <a:r>
                <a:rPr lang="zh-CN" altLang="zh-CN" sz="1600" dirty="0" smtClean="0">
                  <a:latin typeface="微软雅黑"/>
                  <a:ea typeface="微软雅黑"/>
                  <a:cs typeface="微软雅黑"/>
                </a:rPr>
                <a:t>其</a:t>
              </a:r>
              <a:r>
                <a:rPr lang="zh-CN" altLang="en-US" sz="1600" dirty="0" smtClean="0">
                  <a:latin typeface="微软雅黑"/>
                  <a:ea typeface="微软雅黑"/>
                  <a:cs typeface="微软雅黑"/>
                </a:rPr>
                <a:t> </a:t>
              </a:r>
              <a:r>
                <a:rPr lang="zh-CN" altLang="zh-CN" sz="1600" dirty="0" smtClean="0">
                  <a:latin typeface="微软雅黑"/>
                  <a:ea typeface="微软雅黑"/>
                  <a:cs typeface="微软雅黑"/>
                </a:rPr>
                <a:t>奥地利</a:t>
              </a:r>
              <a:r>
                <a:rPr lang="zh-CN" altLang="en-US" sz="1600" dirty="0" smtClean="0">
                  <a:latin typeface="微软雅黑"/>
                  <a:ea typeface="微软雅黑"/>
                  <a:cs typeface="微软雅黑"/>
                </a:rPr>
                <a:t> </a:t>
              </a:r>
              <a:r>
                <a:rPr lang="zh-CN" altLang="zh-CN" sz="1600" dirty="0" smtClean="0">
                  <a:latin typeface="微软雅黑"/>
                  <a:ea typeface="微软雅黑"/>
                  <a:cs typeface="微软雅黑"/>
                </a:rPr>
                <a:t>爱尔兰</a:t>
              </a:r>
              <a:r>
                <a:rPr lang="zh-CN" altLang="zh-CN" sz="1600" dirty="0">
                  <a:latin typeface="微软雅黑"/>
                  <a:ea typeface="微软雅黑"/>
                  <a:cs typeface="微软雅黑"/>
                </a:rPr>
                <a:t> </a:t>
              </a:r>
              <a:r>
                <a:rPr lang="zh-CN" altLang="zh-CN" sz="1600" dirty="0" smtClean="0">
                  <a:latin typeface="微软雅黑"/>
                  <a:ea typeface="微软雅黑"/>
                  <a:cs typeface="微软雅黑"/>
                </a:rPr>
                <a:t>比利时</a:t>
              </a:r>
              <a:r>
                <a:rPr lang="zh-CN" altLang="zh-CN" sz="1600" dirty="0">
                  <a:latin typeface="微软雅黑"/>
                  <a:ea typeface="微软雅黑"/>
                  <a:cs typeface="微软雅黑"/>
                </a:rPr>
                <a:t> </a:t>
              </a:r>
              <a:r>
                <a:rPr lang="zh-CN" altLang="zh-CN" sz="1600" dirty="0" smtClean="0">
                  <a:latin typeface="微软雅黑"/>
                  <a:ea typeface="微软雅黑"/>
                  <a:cs typeface="微软雅黑"/>
                </a:rPr>
                <a:t>丹麦</a:t>
              </a:r>
              <a:r>
                <a:rPr lang="zh-CN" altLang="en-US" sz="1600" dirty="0" smtClean="0">
                  <a:latin typeface="微软雅黑"/>
                  <a:ea typeface="微软雅黑"/>
                  <a:cs typeface="微软雅黑"/>
                </a:rPr>
                <a:t> </a:t>
              </a:r>
              <a:endParaRPr lang="en-US" altLang="zh-CN" sz="1600" dirty="0" smtClean="0">
                <a:latin typeface="微软雅黑"/>
                <a:ea typeface="微软雅黑"/>
                <a:cs typeface="微软雅黑"/>
              </a:endParaRPr>
            </a:p>
            <a:p>
              <a:pPr>
                <a:lnSpc>
                  <a:spcPct val="150000"/>
                </a:lnSpc>
              </a:pPr>
              <a:r>
                <a:rPr lang="zh-CN" altLang="zh-CN" sz="1600" dirty="0" smtClean="0">
                  <a:latin typeface="微软雅黑"/>
                  <a:ea typeface="微软雅黑"/>
                  <a:cs typeface="微软雅黑"/>
                </a:rPr>
                <a:t>奥地利</a:t>
              </a:r>
              <a:r>
                <a:rPr lang="zh-CN" altLang="en-US" sz="1600" dirty="0" smtClean="0">
                  <a:latin typeface="微软雅黑"/>
                  <a:ea typeface="微软雅黑"/>
                  <a:cs typeface="微软雅黑"/>
                </a:rPr>
                <a:t> </a:t>
              </a:r>
              <a:r>
                <a:rPr lang="zh-CN" altLang="zh-CN" sz="1600" dirty="0" smtClean="0">
                  <a:latin typeface="微软雅黑"/>
                  <a:ea typeface="微软雅黑"/>
                  <a:cs typeface="微软雅黑"/>
                </a:rPr>
                <a:t>波兰</a:t>
              </a:r>
              <a:r>
                <a:rPr lang="zh-CN" altLang="zh-CN" sz="1600" dirty="0">
                  <a:latin typeface="微软雅黑"/>
                  <a:ea typeface="微软雅黑"/>
                  <a:cs typeface="微软雅黑"/>
                </a:rPr>
                <a:t> </a:t>
              </a:r>
              <a:r>
                <a:rPr lang="zh-CN" altLang="zh-CN" sz="1600" dirty="0" smtClean="0">
                  <a:latin typeface="微软雅黑"/>
                  <a:ea typeface="微软雅黑"/>
                  <a:cs typeface="微软雅黑"/>
                </a:rPr>
                <a:t>葡萄牙</a:t>
              </a:r>
              <a:r>
                <a:rPr lang="zh-CN" altLang="en-US" sz="1600" dirty="0" smtClean="0">
                  <a:latin typeface="微软雅黑"/>
                  <a:ea typeface="微软雅黑"/>
                  <a:cs typeface="微软雅黑"/>
                </a:rPr>
                <a:t> </a:t>
              </a:r>
              <a:r>
                <a:rPr lang="zh-CN" altLang="zh-CN" sz="1600" dirty="0" smtClean="0">
                  <a:latin typeface="微软雅黑"/>
                  <a:ea typeface="微软雅黑"/>
                  <a:cs typeface="微软雅黑"/>
                </a:rPr>
                <a:t>芬兰</a:t>
              </a:r>
              <a:r>
                <a:rPr lang="zh-CN" altLang="zh-CN" sz="1600" dirty="0">
                  <a:latin typeface="微软雅黑"/>
                  <a:ea typeface="微软雅黑"/>
                  <a:cs typeface="微软雅黑"/>
                </a:rPr>
                <a:t> </a:t>
              </a:r>
              <a:r>
                <a:rPr lang="zh-CN" altLang="zh-CN" sz="1600" dirty="0" smtClean="0">
                  <a:latin typeface="微软雅黑"/>
                  <a:ea typeface="微软雅黑"/>
                  <a:cs typeface="微软雅黑"/>
                </a:rPr>
                <a:t>希腊</a:t>
              </a:r>
              <a:r>
                <a:rPr lang="zh-CN" altLang="en-US" sz="1600" dirty="0" smtClean="0">
                  <a:latin typeface="微软雅黑"/>
                  <a:ea typeface="微软雅黑"/>
                  <a:cs typeface="微软雅黑"/>
                </a:rPr>
                <a:t> </a:t>
              </a:r>
              <a:r>
                <a:rPr lang="zh-CN" altLang="zh-CN" sz="1600" dirty="0" smtClean="0">
                  <a:latin typeface="微软雅黑"/>
                  <a:ea typeface="微软雅黑"/>
                  <a:cs typeface="微软雅黑"/>
                </a:rPr>
                <a:t>白俄罗斯</a:t>
              </a:r>
              <a:endParaRPr lang="en-US" altLang="zh-CN" sz="1600" dirty="0" smtClean="0">
                <a:latin typeface="微软雅黑"/>
                <a:ea typeface="微软雅黑"/>
                <a:cs typeface="微软雅黑"/>
              </a:endParaRPr>
            </a:p>
            <a:p>
              <a:pPr>
                <a:lnSpc>
                  <a:spcPct val="150000"/>
                </a:lnSpc>
              </a:pPr>
              <a:r>
                <a:rPr lang="zh-CN" altLang="zh-CN" sz="1600" b="1" dirty="0">
                  <a:latin typeface="微软雅黑"/>
                  <a:ea typeface="微软雅黑"/>
                  <a:cs typeface="微软雅黑"/>
                </a:rPr>
                <a:t>亚洲（</a:t>
              </a:r>
              <a:r>
                <a:rPr lang="en-US" altLang="zh-CN" sz="1600" b="1" dirty="0">
                  <a:latin typeface="微软雅黑"/>
                  <a:ea typeface="微软雅黑"/>
                  <a:cs typeface="微软雅黑"/>
                </a:rPr>
                <a:t>10</a:t>
              </a:r>
              <a:r>
                <a:rPr lang="zh-CN" altLang="zh-CN" sz="1600" b="1" dirty="0">
                  <a:latin typeface="微软雅黑"/>
                  <a:ea typeface="微软雅黑"/>
                  <a:cs typeface="微软雅黑"/>
                </a:rPr>
                <a:t>）</a:t>
              </a:r>
            </a:p>
            <a:p>
              <a:pPr>
                <a:lnSpc>
                  <a:spcPct val="150000"/>
                </a:lnSpc>
              </a:pPr>
              <a:r>
                <a:rPr lang="zh-CN" altLang="zh-CN" sz="1600" dirty="0" smtClean="0">
                  <a:latin typeface="微软雅黑"/>
                  <a:ea typeface="微软雅黑"/>
                  <a:cs typeface="微软雅黑"/>
                </a:rPr>
                <a:t>日本</a:t>
              </a:r>
              <a:r>
                <a:rPr lang="zh-CN" altLang="en-US" sz="1600" dirty="0" smtClean="0">
                  <a:latin typeface="微软雅黑"/>
                  <a:ea typeface="微软雅黑"/>
                  <a:cs typeface="微软雅黑"/>
                </a:rPr>
                <a:t> </a:t>
              </a:r>
              <a:r>
                <a:rPr lang="zh-CN" altLang="zh-CN" sz="1600" dirty="0" smtClean="0">
                  <a:latin typeface="微软雅黑"/>
                  <a:ea typeface="微软雅黑"/>
                  <a:cs typeface="微软雅黑"/>
                </a:rPr>
                <a:t>韩国</a:t>
              </a:r>
              <a:r>
                <a:rPr lang="zh-CN" altLang="en-US" sz="1600" dirty="0" smtClean="0">
                  <a:latin typeface="微软雅黑"/>
                  <a:ea typeface="微软雅黑"/>
                  <a:cs typeface="微软雅黑"/>
                </a:rPr>
                <a:t> </a:t>
              </a:r>
              <a:r>
                <a:rPr lang="zh-CN" altLang="zh-CN" sz="1600" dirty="0" smtClean="0">
                  <a:latin typeface="微软雅黑"/>
                  <a:ea typeface="微软雅黑"/>
                  <a:cs typeface="微软雅黑"/>
                </a:rPr>
                <a:t>阿联酋</a:t>
              </a:r>
              <a:r>
                <a:rPr lang="zh-CN" altLang="zh-CN" sz="1600" dirty="0">
                  <a:latin typeface="微软雅黑"/>
                  <a:ea typeface="微软雅黑"/>
                  <a:cs typeface="微软雅黑"/>
                </a:rPr>
                <a:t> </a:t>
              </a:r>
              <a:r>
                <a:rPr lang="zh-CN" altLang="zh-CN" sz="1600" dirty="0" smtClean="0">
                  <a:latin typeface="微软雅黑"/>
                  <a:ea typeface="微软雅黑"/>
                  <a:cs typeface="微软雅黑"/>
                </a:rPr>
                <a:t>巴林</a:t>
              </a:r>
              <a:r>
                <a:rPr lang="zh-CN" altLang="en-US" sz="1600" dirty="0" smtClean="0">
                  <a:latin typeface="微软雅黑"/>
                  <a:ea typeface="微软雅黑"/>
                  <a:cs typeface="微软雅黑"/>
                </a:rPr>
                <a:t> </a:t>
              </a:r>
              <a:r>
                <a:rPr lang="zh-CN" altLang="zh-CN" sz="1600" dirty="0" smtClean="0">
                  <a:latin typeface="微软雅黑"/>
                  <a:ea typeface="微软雅黑"/>
                  <a:cs typeface="微软雅黑"/>
                </a:rPr>
                <a:t>印度</a:t>
              </a:r>
              <a:r>
                <a:rPr lang="zh-CN" altLang="zh-CN" sz="1600" dirty="0">
                  <a:latin typeface="微软雅黑"/>
                  <a:ea typeface="微软雅黑"/>
                  <a:cs typeface="微软雅黑"/>
                </a:rPr>
                <a:t>  </a:t>
              </a:r>
              <a:r>
                <a:rPr lang="zh-CN" altLang="zh-CN" sz="1600" dirty="0" smtClean="0">
                  <a:latin typeface="微软雅黑"/>
                  <a:ea typeface="微软雅黑"/>
                  <a:cs typeface="微软雅黑"/>
                </a:rPr>
                <a:t>巴基斯坦 越南</a:t>
              </a:r>
              <a:r>
                <a:rPr lang="zh-CN" altLang="en-US" sz="1600" dirty="0" smtClean="0">
                  <a:latin typeface="微软雅黑"/>
                  <a:ea typeface="微软雅黑"/>
                  <a:cs typeface="微软雅黑"/>
                </a:rPr>
                <a:t> </a:t>
              </a:r>
              <a:endParaRPr lang="en-US" altLang="zh-CN" sz="1600" dirty="0" smtClean="0">
                <a:latin typeface="微软雅黑"/>
                <a:ea typeface="微软雅黑"/>
                <a:cs typeface="微软雅黑"/>
              </a:endParaRPr>
            </a:p>
            <a:p>
              <a:pPr>
                <a:lnSpc>
                  <a:spcPct val="150000"/>
                </a:lnSpc>
              </a:pPr>
              <a:r>
                <a:rPr lang="zh-CN" altLang="zh-CN" sz="1600" dirty="0" smtClean="0">
                  <a:latin typeface="微软雅黑"/>
                  <a:ea typeface="微软雅黑"/>
                  <a:cs typeface="微软雅黑"/>
                </a:rPr>
                <a:t>新加坡 菲律宾 哈萨克斯坦</a:t>
              </a:r>
              <a:endParaRPr lang="en-US" altLang="zh-CN" sz="1600" dirty="0" smtClean="0">
                <a:latin typeface="微软雅黑"/>
                <a:ea typeface="微软雅黑"/>
                <a:cs typeface="微软雅黑"/>
              </a:endParaRPr>
            </a:p>
            <a:p>
              <a:pPr>
                <a:lnSpc>
                  <a:spcPct val="150000"/>
                </a:lnSpc>
              </a:pPr>
              <a:r>
                <a:rPr lang="zh-CN" altLang="zh-CN" sz="1600" b="1" dirty="0">
                  <a:latin typeface="微软雅黑"/>
                  <a:ea typeface="微软雅黑"/>
                  <a:cs typeface="微软雅黑"/>
                </a:rPr>
                <a:t>澳洲（</a:t>
              </a:r>
              <a:r>
                <a:rPr lang="en-US" altLang="zh-CN" sz="1600" b="1" dirty="0">
                  <a:latin typeface="微软雅黑"/>
                  <a:ea typeface="微软雅黑"/>
                  <a:cs typeface="微软雅黑"/>
                </a:rPr>
                <a:t>2</a:t>
              </a:r>
              <a:r>
                <a:rPr lang="zh-CN" altLang="zh-CN" sz="1600" b="1" dirty="0">
                  <a:latin typeface="微软雅黑"/>
                  <a:ea typeface="微软雅黑"/>
                  <a:cs typeface="微软雅黑"/>
                </a:rPr>
                <a:t>）</a:t>
              </a:r>
            </a:p>
            <a:p>
              <a:pPr>
                <a:lnSpc>
                  <a:spcPct val="150000"/>
                </a:lnSpc>
              </a:pPr>
              <a:r>
                <a:rPr lang="zh-CN" altLang="zh-CN" sz="1600" dirty="0" smtClean="0">
                  <a:latin typeface="微软雅黑"/>
                  <a:ea typeface="微软雅黑"/>
                  <a:cs typeface="微软雅黑"/>
                </a:rPr>
                <a:t>澳大利亚</a:t>
              </a:r>
              <a:r>
                <a:rPr lang="zh-CN" altLang="en-US" sz="1600" dirty="0" smtClean="0">
                  <a:latin typeface="微软雅黑"/>
                  <a:ea typeface="微软雅黑"/>
                  <a:cs typeface="微软雅黑"/>
                </a:rPr>
                <a:t> </a:t>
              </a:r>
              <a:r>
                <a:rPr lang="zh-CN" altLang="zh-CN" sz="1600" dirty="0" smtClean="0">
                  <a:latin typeface="微软雅黑"/>
                  <a:ea typeface="微软雅黑"/>
                  <a:cs typeface="微软雅黑"/>
                </a:rPr>
                <a:t>新西兰</a:t>
              </a:r>
              <a:endParaRPr lang="en-US" altLang="zh-CN" sz="1600" dirty="0" smtClean="0">
                <a:latin typeface="微软雅黑"/>
                <a:ea typeface="微软雅黑"/>
                <a:cs typeface="微软雅黑"/>
              </a:endParaRPr>
            </a:p>
            <a:p>
              <a:pPr>
                <a:lnSpc>
                  <a:spcPct val="150000"/>
                </a:lnSpc>
              </a:pPr>
              <a:r>
                <a:rPr lang="zh-CN" altLang="zh-CN" sz="1600" b="1" dirty="0">
                  <a:latin typeface="微软雅黑"/>
                  <a:ea typeface="微软雅黑"/>
                  <a:cs typeface="微软雅黑"/>
                </a:rPr>
                <a:t>非洲（</a:t>
              </a:r>
              <a:r>
                <a:rPr lang="en-US" altLang="zh-CN" sz="1600" b="1" dirty="0">
                  <a:latin typeface="微软雅黑"/>
                  <a:ea typeface="微软雅黑"/>
                  <a:cs typeface="微软雅黑"/>
                </a:rPr>
                <a:t>4</a:t>
              </a:r>
              <a:r>
                <a:rPr lang="zh-CN" altLang="zh-CN" sz="1600" b="1" dirty="0">
                  <a:latin typeface="微软雅黑"/>
                  <a:ea typeface="微软雅黑"/>
                  <a:cs typeface="微软雅黑"/>
                </a:rPr>
                <a:t>）</a:t>
              </a:r>
            </a:p>
            <a:p>
              <a:pPr>
                <a:lnSpc>
                  <a:spcPct val="150000"/>
                </a:lnSpc>
              </a:pPr>
              <a:r>
                <a:rPr lang="zh-CN" altLang="zh-CN" sz="1600" dirty="0" smtClean="0">
                  <a:latin typeface="微软雅黑"/>
                  <a:ea typeface="微软雅黑"/>
                  <a:cs typeface="微软雅黑"/>
                </a:rPr>
                <a:t>埃及</a:t>
              </a:r>
              <a:r>
                <a:rPr lang="zh-CN" altLang="en-US" sz="1600" dirty="0" smtClean="0">
                  <a:latin typeface="微软雅黑"/>
                  <a:ea typeface="微软雅黑"/>
                  <a:cs typeface="微软雅黑"/>
                </a:rPr>
                <a:t> </a:t>
              </a:r>
              <a:r>
                <a:rPr lang="zh-CN" altLang="zh-CN" sz="1600" dirty="0" smtClean="0">
                  <a:latin typeface="微软雅黑"/>
                  <a:ea typeface="微软雅黑"/>
                  <a:cs typeface="微软雅黑"/>
                </a:rPr>
                <a:t>尼日利亚</a:t>
              </a:r>
              <a:r>
                <a:rPr lang="zh-CN" altLang="en-US" sz="1600" dirty="0" smtClean="0">
                  <a:latin typeface="微软雅黑"/>
                  <a:ea typeface="微软雅黑"/>
                  <a:cs typeface="微软雅黑"/>
                </a:rPr>
                <a:t> </a:t>
              </a:r>
              <a:r>
                <a:rPr lang="zh-CN" altLang="zh-CN" sz="1600" dirty="0" smtClean="0">
                  <a:latin typeface="微软雅黑"/>
                  <a:ea typeface="微软雅黑"/>
                  <a:cs typeface="微软雅黑"/>
                </a:rPr>
                <a:t>阿尔及利亚</a:t>
              </a:r>
              <a:r>
                <a:rPr lang="zh-CN" altLang="zh-CN" sz="1600" dirty="0">
                  <a:latin typeface="微软雅黑"/>
                  <a:ea typeface="微软雅黑"/>
                  <a:cs typeface="微软雅黑"/>
                </a:rPr>
                <a:t> </a:t>
              </a:r>
              <a:r>
                <a:rPr lang="zh-CN" altLang="zh-CN" sz="1600" dirty="0" smtClean="0">
                  <a:latin typeface="微软雅黑"/>
                  <a:ea typeface="微软雅黑"/>
                  <a:cs typeface="微软雅黑"/>
                </a:rPr>
                <a:t>摩洛哥</a:t>
              </a:r>
              <a:endParaRPr lang="zh-CN" altLang="zh-CN" sz="1600" dirty="0">
                <a:latin typeface="微软雅黑"/>
                <a:ea typeface="微软雅黑"/>
                <a:cs typeface="微软雅黑"/>
              </a:endParaRPr>
            </a:p>
          </p:txBody>
        </p:sp>
      </p:grpSp>
    </p:spTree>
    <p:extLst>
      <p:ext uri="{BB962C8B-B14F-4D97-AF65-F5344CB8AC3E}">
        <p14:creationId xmlns:p14="http://schemas.microsoft.com/office/powerpoint/2010/main" val="3439641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28032" y="1663929"/>
            <a:ext cx="11218053" cy="4080048"/>
          </a:xfrm>
          <a:prstGeom prst="rect">
            <a:avLst/>
          </a:prstGeom>
        </p:spPr>
      </p:pic>
      <p:sp>
        <p:nvSpPr>
          <p:cNvPr id="3" name="标题 1"/>
          <p:cNvSpPr txBox="1">
            <a:spLocks/>
          </p:cNvSpPr>
          <p:nvPr/>
        </p:nvSpPr>
        <p:spPr>
          <a:xfrm>
            <a:off x="7709987" y="130913"/>
            <a:ext cx="2878471" cy="7064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zh-CN" altLang="en-US" sz="1800" b="1" smtClean="0">
                <a:latin typeface="微软雅黑" panose="020B0503020204020204" pitchFamily="34" charset="-122"/>
                <a:ea typeface="微软雅黑" panose="020B0503020204020204" pitchFamily="34" charset="-122"/>
              </a:rPr>
              <a:t>注册</a:t>
            </a:r>
            <a:r>
              <a:rPr lang="en-US" altLang="zh-CN" sz="1800" b="1" smtClean="0">
                <a:latin typeface="微软雅黑" panose="020B0503020204020204" pitchFamily="34" charset="-122"/>
                <a:ea typeface="微软雅黑" panose="020B0503020204020204" pitchFamily="34" charset="-122"/>
              </a:rPr>
              <a:t>/</a:t>
            </a:r>
            <a:r>
              <a:rPr lang="zh-CN" altLang="en-US" sz="1800" b="1" smtClean="0">
                <a:latin typeface="微软雅黑" panose="020B0503020204020204" pitchFamily="34" charset="-122"/>
                <a:ea typeface="微软雅黑" panose="020B0503020204020204" pitchFamily="34" charset="-122"/>
              </a:rPr>
              <a:t>登陆小笨鸟账号</a:t>
            </a:r>
            <a:endParaRPr lang="zh-CN" altLang="en-US" sz="1800" b="1" dirty="0">
              <a:latin typeface="微软雅黑" panose="020B0503020204020204" pitchFamily="34" charset="-122"/>
              <a:ea typeface="微软雅黑" panose="020B0503020204020204" pitchFamily="34" charset="-122"/>
            </a:endParaRPr>
          </a:p>
        </p:txBody>
      </p:sp>
      <p:sp>
        <p:nvSpPr>
          <p:cNvPr id="4" name="椭圆 3"/>
          <p:cNvSpPr/>
          <p:nvPr/>
        </p:nvSpPr>
        <p:spPr>
          <a:xfrm>
            <a:off x="7709988" y="295687"/>
            <a:ext cx="460477" cy="3453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1</a:t>
            </a:r>
            <a:endParaRPr lang="zh-CN" altLang="en-US" dirty="0">
              <a:solidFill>
                <a:schemeClr val="bg1"/>
              </a:solidFill>
            </a:endParaRPr>
          </a:p>
        </p:txBody>
      </p:sp>
    </p:spTree>
    <p:extLst>
      <p:ext uri="{BB962C8B-B14F-4D97-AF65-F5344CB8AC3E}">
        <p14:creationId xmlns:p14="http://schemas.microsoft.com/office/powerpoint/2010/main" val="919281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307" y="849655"/>
            <a:ext cx="9745014" cy="5443812"/>
          </a:xfrm>
          <a:prstGeom prst="rect">
            <a:avLst/>
          </a:prstGeom>
        </p:spPr>
      </p:pic>
    </p:spTree>
    <p:extLst>
      <p:ext uri="{BB962C8B-B14F-4D97-AF65-F5344CB8AC3E}">
        <p14:creationId xmlns:p14="http://schemas.microsoft.com/office/powerpoint/2010/main" val="298491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2698</TotalTime>
  <Words>1870</Words>
  <Application>Microsoft Office PowerPoint</Application>
  <PresentationFormat>宽屏</PresentationFormat>
  <Paragraphs>197</Paragraphs>
  <Slides>29</Slides>
  <Notes>12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29</vt:i4>
      </vt:variant>
    </vt:vector>
  </HeadingPairs>
  <TitlesOfParts>
    <vt:vector size="44" baseType="lpstr">
      <vt:lpstr>Avenir Black</vt:lpstr>
      <vt:lpstr>Open Sans</vt:lpstr>
      <vt:lpstr>Open Sans Light</vt:lpstr>
      <vt:lpstr>等线</vt:lpstr>
      <vt:lpstr>等线 Light</vt:lpstr>
      <vt:lpstr>黑体</vt:lpstr>
      <vt:lpstr>宋体</vt:lpstr>
      <vt:lpstr>Microsoft YaHei</vt:lpstr>
      <vt:lpstr>Microsoft YaHei</vt:lpstr>
      <vt:lpstr>微软雅黑 Light</vt:lpstr>
      <vt:lpstr>Arial</vt:lpstr>
      <vt:lpstr>Calibri</vt:lpstr>
      <vt:lpstr>Haettenschweiler</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lenovopc</dc:creator>
  <cp:lastModifiedBy>Microsoft</cp:lastModifiedBy>
  <cp:revision>488</cp:revision>
  <dcterms:created xsi:type="dcterms:W3CDTF">2016-02-24T12:07:17Z</dcterms:created>
  <dcterms:modified xsi:type="dcterms:W3CDTF">2016-06-20T01:03:02Z</dcterms:modified>
</cp:coreProperties>
</file>