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handoutMasterIdLst>
    <p:handoutMasterId r:id="rId18"/>
  </p:handoutMasterIdLst>
  <p:sldIdLst>
    <p:sldId id="256" r:id="rId2"/>
    <p:sldId id="259" r:id="rId3"/>
    <p:sldId id="269" r:id="rId4"/>
    <p:sldId id="268" r:id="rId5"/>
    <p:sldId id="266" r:id="rId6"/>
    <p:sldId id="281" r:id="rId7"/>
    <p:sldId id="290" r:id="rId8"/>
    <p:sldId id="278" r:id="rId9"/>
    <p:sldId id="298" r:id="rId10"/>
    <p:sldId id="276" r:id="rId11"/>
    <p:sldId id="287" r:id="rId12"/>
    <p:sldId id="293" r:id="rId13"/>
    <p:sldId id="288" r:id="rId14"/>
    <p:sldId id="289" r:id="rId15"/>
    <p:sldId id="280" r:id="rId16"/>
    <p:sldId id="258" r:id="rId17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33" autoAdjust="0"/>
    <p:restoredTop sz="94660"/>
  </p:normalViewPr>
  <p:slideViewPr>
    <p:cSldViewPr>
      <p:cViewPr varScale="1">
        <p:scale>
          <a:sx n="74" d="100"/>
          <a:sy n="74" d="100"/>
        </p:scale>
        <p:origin x="9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239068739830245E-2"/>
          <c:y val="2.7463687382792766E-3"/>
          <c:w val="0.96552186252033956"/>
          <c:h val="0.749030553460337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bg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2016E</c:v>
                </c:pt>
                <c:pt idx="3">
                  <c:v>2017E</c:v>
                </c:pt>
                <c:pt idx="4">
                  <c:v>2018E</c:v>
                </c:pt>
                <c:pt idx="5">
                  <c:v>2019E</c:v>
                </c:pt>
                <c:pt idx="6">
                  <c:v>2020E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1.4</c:v>
                </c:pt>
                <c:pt idx="1">
                  <c:v>1.6</c:v>
                </c:pt>
                <c:pt idx="2">
                  <c:v>1.8</c:v>
                </c:pt>
                <c:pt idx="3">
                  <c:v>1.9</c:v>
                </c:pt>
                <c:pt idx="4">
                  <c:v>2.1</c:v>
                </c:pt>
                <c:pt idx="5">
                  <c:v>2.2000000000000002</c:v>
                </c:pt>
                <c:pt idx="6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59-47AA-8F6E-FA45D01B30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Cross-border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/>
                    </a:solidFill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2016E</c:v>
                </c:pt>
                <c:pt idx="3">
                  <c:v>2017E</c:v>
                </c:pt>
                <c:pt idx="4">
                  <c:v>2018E</c:v>
                </c:pt>
                <c:pt idx="5">
                  <c:v>2019E</c:v>
                </c:pt>
                <c:pt idx="6">
                  <c:v>2020E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0.2</c:v>
                </c:pt>
                <c:pt idx="1">
                  <c:v>0.3</c:v>
                </c:pt>
                <c:pt idx="2">
                  <c:v>0.4</c:v>
                </c:pt>
                <c:pt idx="3">
                  <c:v>0.5</c:v>
                </c:pt>
                <c:pt idx="4">
                  <c:v>0.7</c:v>
                </c:pt>
                <c:pt idx="5">
                  <c:v>0.8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59-47AA-8F6E-FA45D01B30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53906344"/>
        <c:axId val="252988728"/>
      </c:barChart>
      <c:catAx>
        <c:axId val="253906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2988728"/>
        <c:crosses val="autoZero"/>
        <c:auto val="1"/>
        <c:lblAlgn val="ctr"/>
        <c:lblOffset val="100"/>
        <c:noMultiLvlLbl val="0"/>
      </c:catAx>
      <c:valAx>
        <c:axId val="252988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39063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5BB02-AF95-4D43-A9BF-6C74A04157B1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0B1EA-CD95-4E25-BF34-40767C00F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744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3000" r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33" y="2143121"/>
            <a:ext cx="9057184" cy="1470025"/>
          </a:xfrm>
          <a:prstGeom prst="rect">
            <a:avLst/>
          </a:prstGeom>
        </p:spPr>
        <p:txBody>
          <a:bodyPr anchor="b"/>
          <a:lstStyle>
            <a:lvl1pPr>
              <a:defRPr sz="2025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33" y="3571876"/>
            <a:ext cx="9057184" cy="857256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4421" y="2919418"/>
            <a:ext cx="9088096" cy="738187"/>
          </a:xfrm>
        </p:spPr>
        <p:txBody>
          <a:bodyPr/>
          <a:lstStyle>
            <a:lvl1pPr>
              <a:buNone/>
              <a:defRPr sz="135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6213" y="1628775"/>
            <a:ext cx="9076307" cy="1269986"/>
          </a:xfrm>
          <a:prstGeom prst="rect">
            <a:avLst/>
          </a:prstGeom>
        </p:spPr>
        <p:txBody>
          <a:bodyPr anchor="b"/>
          <a:lstStyle>
            <a:lvl1pPr>
              <a:defRPr sz="2025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section title 1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1829" y="527479"/>
            <a:ext cx="9076307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13" y="1628780"/>
            <a:ext cx="9076307" cy="4014803"/>
          </a:xfrm>
        </p:spPr>
        <p:txBody>
          <a:bodyPr>
            <a:normAutofit/>
          </a:bodyPr>
          <a:lstStyle>
            <a:lvl1pPr marL="0" indent="0">
              <a:defRPr sz="1013">
                <a:latin typeface="Arial" pitchFamily="34" charset="0"/>
                <a:cs typeface="Arial" pitchFamily="34" charset="0"/>
              </a:defRPr>
            </a:lvl1pPr>
            <a:lvl2pPr>
              <a:defRPr sz="1013">
                <a:latin typeface="Arial" pitchFamily="34" charset="0"/>
                <a:cs typeface="Arial" pitchFamily="34" charset="0"/>
              </a:defRPr>
            </a:lvl2pPr>
            <a:lvl3pPr>
              <a:defRPr sz="900">
                <a:latin typeface="Arial" pitchFamily="34" charset="0"/>
                <a:cs typeface="Arial" pitchFamily="34" charset="0"/>
              </a:defRPr>
            </a:lvl3pPr>
            <a:lvl4pPr>
              <a:defRPr sz="788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4421" y="2919418"/>
            <a:ext cx="9088096" cy="738187"/>
          </a:xfrm>
        </p:spPr>
        <p:txBody>
          <a:bodyPr/>
          <a:lstStyle>
            <a:lvl1pPr>
              <a:buNone/>
              <a:defRPr sz="135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6213" y="1628780"/>
            <a:ext cx="9076307" cy="1300159"/>
          </a:xfrm>
          <a:prstGeom prst="rect">
            <a:avLst/>
          </a:prstGeom>
        </p:spPr>
        <p:txBody>
          <a:bodyPr anchor="b"/>
          <a:lstStyle>
            <a:lvl1pPr>
              <a:defRPr sz="2025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section title 2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1829" y="527479"/>
            <a:ext cx="9076307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13" y="1628780"/>
            <a:ext cx="9076307" cy="4014803"/>
          </a:xfrm>
        </p:spPr>
        <p:txBody>
          <a:bodyPr>
            <a:normAutofit/>
          </a:bodyPr>
          <a:lstStyle>
            <a:lvl1pPr marL="0" indent="0">
              <a:defRPr sz="1013">
                <a:latin typeface="Arial" pitchFamily="34" charset="0"/>
                <a:cs typeface="Arial" pitchFamily="34" charset="0"/>
              </a:defRPr>
            </a:lvl1pPr>
            <a:lvl2pPr>
              <a:defRPr sz="1013">
                <a:latin typeface="Arial" pitchFamily="34" charset="0"/>
                <a:cs typeface="Arial" pitchFamily="34" charset="0"/>
              </a:defRPr>
            </a:lvl2pPr>
            <a:lvl3pPr>
              <a:defRPr sz="900">
                <a:latin typeface="Arial" pitchFamily="34" charset="0"/>
                <a:cs typeface="Arial" pitchFamily="34" charset="0"/>
              </a:defRPr>
            </a:lvl3pPr>
            <a:lvl4pPr>
              <a:defRPr sz="788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4421" y="2919418"/>
            <a:ext cx="9137651" cy="738187"/>
          </a:xfrm>
        </p:spPr>
        <p:txBody>
          <a:bodyPr/>
          <a:lstStyle>
            <a:lvl1pPr>
              <a:buNone/>
              <a:defRPr sz="135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6213" y="1458914"/>
            <a:ext cx="9076307" cy="1470025"/>
          </a:xfrm>
          <a:prstGeom prst="rect">
            <a:avLst/>
          </a:prstGeom>
        </p:spPr>
        <p:txBody>
          <a:bodyPr anchor="b"/>
          <a:lstStyle>
            <a:lvl1pPr>
              <a:defRPr sz="2025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section title 3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021" y="527479"/>
            <a:ext cx="9076307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13" y="1628780"/>
            <a:ext cx="9076307" cy="4014803"/>
          </a:xfrm>
        </p:spPr>
        <p:txBody>
          <a:bodyPr>
            <a:normAutofit/>
          </a:bodyPr>
          <a:lstStyle>
            <a:lvl1pPr marL="0" indent="0">
              <a:defRPr sz="1013">
                <a:latin typeface="Arial" pitchFamily="34" charset="0"/>
                <a:cs typeface="Arial" pitchFamily="34" charset="0"/>
              </a:defRPr>
            </a:lvl1pPr>
            <a:lvl2pPr>
              <a:defRPr sz="1013">
                <a:latin typeface="Arial" pitchFamily="34" charset="0"/>
                <a:cs typeface="Arial" pitchFamily="34" charset="0"/>
              </a:defRPr>
            </a:lvl2pPr>
            <a:lvl3pPr>
              <a:defRPr sz="900">
                <a:latin typeface="Arial" pitchFamily="34" charset="0"/>
                <a:cs typeface="Arial" pitchFamily="34" charset="0"/>
              </a:defRPr>
            </a:lvl3pPr>
            <a:lvl4pPr>
              <a:defRPr sz="788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3" y="527479"/>
            <a:ext cx="9076307" cy="5524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13" y="1628780"/>
            <a:ext cx="9076307" cy="4014803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latin typeface="Arial" pitchFamily="34" charset="0"/>
                <a:cs typeface="Arial" pitchFamily="34" charset="0"/>
              </a:defRPr>
            </a:lvl1pPr>
            <a:lvl2pPr>
              <a:defRPr sz="1013">
                <a:latin typeface="Arial" pitchFamily="34" charset="0"/>
                <a:cs typeface="Arial" pitchFamily="34" charset="0"/>
              </a:defRPr>
            </a:lvl2pPr>
            <a:lvl3pPr>
              <a:defRPr sz="900">
                <a:latin typeface="Arial" pitchFamily="34" charset="0"/>
                <a:cs typeface="Arial" pitchFamily="34" charset="0"/>
              </a:defRPr>
            </a:lvl3pPr>
            <a:lvl4pPr>
              <a:defRPr sz="788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5810248" y="1628780"/>
            <a:ext cx="5742533" cy="4014803"/>
          </a:xfrm>
        </p:spPr>
        <p:txBody>
          <a:bodyPr>
            <a:normAutofit/>
          </a:bodyPr>
          <a:lstStyle>
            <a:lvl1pPr marL="0" indent="0">
              <a:buNone/>
              <a:defRPr sz="1013" baseline="0">
                <a:latin typeface="Arial" pitchFamily="34" charset="0"/>
                <a:cs typeface="Arial" pitchFamily="34" charset="0"/>
              </a:defRPr>
            </a:lvl1pPr>
            <a:lvl2pPr>
              <a:defRPr sz="1013">
                <a:latin typeface="Arial" pitchFamily="34" charset="0"/>
                <a:cs typeface="Arial" pitchFamily="34" charset="0"/>
              </a:defRPr>
            </a:lvl2pPr>
            <a:lvl3pPr>
              <a:defRPr sz="900">
                <a:latin typeface="Arial" pitchFamily="34" charset="0"/>
                <a:cs typeface="Arial" pitchFamily="34" charset="0"/>
              </a:defRPr>
            </a:lvl3pPr>
            <a:lvl4pPr>
              <a:defRPr sz="788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6215" y="1628775"/>
            <a:ext cx="4756188" cy="4032250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accent2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4419" y="1646226"/>
            <a:ext cx="8928100" cy="4014803"/>
          </a:xfrm>
        </p:spPr>
        <p:txBody>
          <a:bodyPr>
            <a:normAutofit/>
          </a:bodyPr>
          <a:lstStyle>
            <a:lvl1pPr marL="0" indent="0">
              <a:buNone/>
              <a:defRPr sz="1013" baseline="0">
                <a:latin typeface="Arial" pitchFamily="34" charset="0"/>
                <a:cs typeface="Arial" pitchFamily="34" charset="0"/>
              </a:defRPr>
            </a:lvl1pPr>
            <a:lvl2pPr>
              <a:defRPr sz="1013">
                <a:latin typeface="Arial" pitchFamily="34" charset="0"/>
                <a:cs typeface="Arial" pitchFamily="34" charset="0"/>
              </a:defRPr>
            </a:lvl2pPr>
            <a:lvl3pPr>
              <a:defRPr sz="900">
                <a:latin typeface="Arial" pitchFamily="34" charset="0"/>
                <a:cs typeface="Arial" pitchFamily="34" charset="0"/>
              </a:defRPr>
            </a:lvl3pPr>
            <a:lvl4pPr>
              <a:defRPr sz="788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37" y="532948"/>
            <a:ext cx="9095280" cy="5386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3" y="541384"/>
            <a:ext cx="9076307" cy="566738"/>
          </a:xfrm>
          <a:prstGeom prst="rect">
            <a:avLst/>
          </a:prstGeo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4421" y="1628775"/>
            <a:ext cx="8928099" cy="403225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3" y="541384"/>
            <a:ext cx="9076307" cy="566738"/>
          </a:xfrm>
          <a:prstGeom prst="rect">
            <a:avLst/>
          </a:prstGeo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4420" y="1628780"/>
            <a:ext cx="2862493" cy="194310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3673184" y="1628780"/>
            <a:ext cx="2862493" cy="194310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690024" y="1628780"/>
            <a:ext cx="2862493" cy="194310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/>
          </p:nvPr>
        </p:nvSpPr>
        <p:spPr>
          <a:xfrm>
            <a:off x="624420" y="3708785"/>
            <a:ext cx="2862493" cy="194310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9"/>
          </p:nvPr>
        </p:nvSpPr>
        <p:spPr>
          <a:xfrm>
            <a:off x="3668251" y="3705613"/>
            <a:ext cx="2862493" cy="194310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20"/>
          </p:nvPr>
        </p:nvSpPr>
        <p:spPr>
          <a:xfrm>
            <a:off x="6690024" y="3708785"/>
            <a:ext cx="2862493" cy="194310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3" y="620765"/>
            <a:ext cx="9076307" cy="476267"/>
          </a:xfrm>
          <a:prstGeom prst="rect">
            <a:avLst/>
          </a:prstGeo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20570" y="1628775"/>
            <a:ext cx="3647017" cy="403225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6215" y="1628775"/>
            <a:ext cx="6858047" cy="4032250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accent2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3" y="541384"/>
            <a:ext cx="9076307" cy="566738"/>
          </a:xfrm>
          <a:prstGeom prst="rect">
            <a:avLst/>
          </a:prstGeo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20569" y="1628780"/>
            <a:ext cx="3647017" cy="194310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6212" y="1628775"/>
            <a:ext cx="6868621" cy="4032250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accent2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7920569" y="3714753"/>
            <a:ext cx="3647017" cy="1928826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6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098" y="1600201"/>
            <a:ext cx="9068423" cy="4043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8536" y="5"/>
            <a:ext cx="857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37" y="532948"/>
            <a:ext cx="9095280" cy="53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1" latinLnBrk="0" hangingPunct="1">
        <a:spcBef>
          <a:spcPct val="0"/>
        </a:spcBef>
        <a:buNone/>
        <a:defRPr sz="18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514350" rtl="0" eaLnBrk="1" latinLnBrk="0" hangingPunct="1">
        <a:spcBef>
          <a:spcPct val="20000"/>
        </a:spcBef>
        <a:buFont typeface="Arial" pitchFamily="34" charset="0"/>
        <a:buNone/>
        <a:tabLst/>
        <a:defRPr sz="1013" kern="1200">
          <a:solidFill>
            <a:schemeClr val="accent2"/>
          </a:solidFill>
          <a:latin typeface="+mn-lt"/>
          <a:ea typeface="+mn-ea"/>
          <a:cs typeface="+mn-cs"/>
        </a:defRPr>
      </a:lvl1pPr>
      <a:lvl2pPr marL="298252" indent="-97334" algn="l" defTabSz="514350" rtl="0" eaLnBrk="1" latinLnBrk="0" hangingPunct="1">
        <a:spcBef>
          <a:spcPct val="20000"/>
        </a:spcBef>
        <a:buFont typeface="Arial" pitchFamily="34" charset="0"/>
        <a:buChar char="•"/>
        <a:defRPr sz="1013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Calibri" pitchFamily="34" charset="0"/>
        <a:buChar char="–"/>
        <a:defRPr sz="9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Wingdings" pitchFamily="2" charset="2"/>
        <a:buChar char="§"/>
        <a:defRPr sz="788" kern="1200">
          <a:solidFill>
            <a:schemeClr val="accent2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220" y="2593912"/>
            <a:ext cx="4700232" cy="826889"/>
          </a:xfrm>
        </p:spPr>
        <p:txBody>
          <a:bodyPr/>
          <a:lstStyle/>
          <a:p>
            <a:r>
              <a:rPr lang="en-US" dirty="0"/>
              <a:t>The future of SMEs engagement in global trade in the era </a:t>
            </a:r>
            <a:r>
              <a:rPr lang="en-US" dirty="0" smtClean="0"/>
              <a:t>of cross-border ecommerce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220" y="3959407"/>
            <a:ext cx="4920041" cy="482207"/>
          </a:xfrm>
        </p:spPr>
        <p:txBody>
          <a:bodyPr/>
          <a:lstStyle/>
          <a:p>
            <a:r>
              <a:rPr lang="en-US" dirty="0" smtClean="0"/>
              <a:t>5 May 2016, </a:t>
            </a:r>
            <a:r>
              <a:rPr lang="en-US" dirty="0" err="1" smtClean="0"/>
              <a:t>Jinjiang</a:t>
            </a:r>
            <a:r>
              <a:rPr lang="en-US" dirty="0"/>
              <a:t>, Fujian Province, China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733220" y="4806154"/>
            <a:ext cx="4920041" cy="482207"/>
          </a:xfrm>
          <a:prstGeom prst="rect">
            <a:avLst/>
          </a:prstGeom>
        </p:spPr>
        <p:txBody>
          <a:bodyPr vert="horz" lIns="51435" tIns="25718" rIns="51435" bIns="25718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24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Mohammed Saeed, </a:t>
            </a:r>
          </a:p>
          <a:p>
            <a:r>
              <a:rPr lang="en-US" sz="1350" dirty="0"/>
              <a:t>Senior Trade Facilitation Adviser</a:t>
            </a:r>
          </a:p>
        </p:txBody>
      </p:sp>
    </p:spTree>
    <p:extLst>
      <p:ext uri="{BB962C8B-B14F-4D97-AF65-F5344CB8AC3E}">
        <p14:creationId xmlns:p14="http://schemas.microsoft.com/office/powerpoint/2010/main" val="12917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96" y="1168366"/>
            <a:ext cx="7843455" cy="310765"/>
          </a:xfrm>
        </p:spPr>
        <p:txBody>
          <a:bodyPr/>
          <a:lstStyle/>
          <a:p>
            <a:r>
              <a:rPr lang="en-GB" sz="1400" b="1" dirty="0"/>
              <a:t>ITC ‘e-Solution program’ used </a:t>
            </a:r>
            <a:r>
              <a:rPr lang="en-GB" sz="1400" b="1" dirty="0" smtClean="0"/>
              <a:t>in Morocco to</a:t>
            </a:r>
            <a:endParaRPr lang="en-GB" sz="1400" b="1" dirty="0"/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4007768" y="2270452"/>
            <a:ext cx="3951440" cy="34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z="14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…Improve cross-border deliveries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4020392" y="2727209"/>
            <a:ext cx="5513111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38"/>
              </a:spcBef>
              <a:spcAft>
                <a:spcPts val="563"/>
              </a:spcAft>
            </a:pPr>
            <a:r>
              <a:rPr lang="hr-HR" sz="1400" dirty="0">
                <a:latin typeface="Swis721 BT"/>
                <a:ea typeface="Calibri" panose="020F0502020204030204" pitchFamily="34" charset="0"/>
                <a:cs typeface="Times New Roman" panose="02020603050405020304" pitchFamily="18" charset="0"/>
              </a:rPr>
              <a:t>Access to cost effective outbound logistics, storage and management of goods delivery within target markets and returns management.</a:t>
            </a:r>
            <a:endParaRPr lang="en-GB" sz="1400" dirty="0"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4020392" y="4670599"/>
            <a:ext cx="56040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38"/>
              </a:spcBef>
              <a:spcAft>
                <a:spcPts val="563"/>
              </a:spcAft>
            </a:pPr>
            <a:r>
              <a:rPr lang="hr-HR" sz="1400" dirty="0">
                <a:latin typeface="Swis721 BT"/>
                <a:ea typeface="Calibri" panose="020F0502020204030204" pitchFamily="34" charset="0"/>
                <a:cs typeface="Times New Roman" panose="02020603050405020304" pitchFamily="18" charset="0"/>
              </a:rPr>
              <a:t>Cloud-based solutions and support for sales and customer service to the standards expected by international customers.</a:t>
            </a:r>
            <a:endParaRPr lang="en-GB" sz="1400" dirty="0"/>
          </a:p>
        </p:txBody>
      </p:sp>
      <p:pic>
        <p:nvPicPr>
          <p:cNvPr id="12" name="Picture 11" descr="H:\ITCSHARE - Content deleted the 1st of every month\Jannetta\EMB brochure\mkt_branding brochure\new icons\eCRM.jp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3" b="13433"/>
          <a:stretch/>
        </p:blipFill>
        <p:spPr bwMode="auto">
          <a:xfrm>
            <a:off x="1981029" y="4988881"/>
            <a:ext cx="707926" cy="5173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1" b="10447"/>
          <a:stretch/>
        </p:blipFill>
        <p:spPr bwMode="auto">
          <a:xfrm>
            <a:off x="1991544" y="2745095"/>
            <a:ext cx="707926" cy="549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804333" y="2473745"/>
            <a:ext cx="1082348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338"/>
              </a:spcBef>
              <a:spcAft>
                <a:spcPts val="563"/>
              </a:spcAft>
            </a:pPr>
            <a:r>
              <a:rPr lang="hr-HR" sz="1400" b="1" dirty="0">
                <a:solidFill>
                  <a:srgbClr val="404040"/>
                </a:solidFill>
                <a:latin typeface="Swis721 BT"/>
                <a:ea typeface="Calibri" panose="020F0502020204030204" pitchFamily="34" charset="0"/>
              </a:rPr>
              <a:t>e</a:t>
            </a:r>
            <a:r>
              <a:rPr lang="en-GB" sz="1400" b="1" dirty="0">
                <a:solidFill>
                  <a:srgbClr val="404040"/>
                </a:solidFill>
                <a:latin typeface="Swis721 BT"/>
                <a:ea typeface="Calibri" panose="020F0502020204030204" pitchFamily="34" charset="0"/>
              </a:rPr>
              <a:t>Logistics</a:t>
            </a:r>
            <a:endParaRPr lang="en-GB" sz="1400" dirty="0">
              <a:solidFill>
                <a:srgbClr val="40404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1804333" y="3672027"/>
            <a:ext cx="8108091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/>
          </p:cNvSpPr>
          <p:nvPr/>
        </p:nvSpPr>
        <p:spPr>
          <a:xfrm>
            <a:off x="3821118" y="4099576"/>
            <a:ext cx="5011185" cy="26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z="14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…Enhance aftersales mechanisms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03391" y="4573741"/>
            <a:ext cx="543739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338"/>
              </a:spcBef>
              <a:spcAft>
                <a:spcPts val="563"/>
              </a:spcAft>
            </a:pPr>
            <a:r>
              <a:rPr lang="hr-HR" sz="1400" b="1" dirty="0">
                <a:solidFill>
                  <a:srgbClr val="404040"/>
                </a:solidFill>
                <a:latin typeface="Swis721 BT"/>
                <a:ea typeface="Calibri" panose="020F0502020204030204" pitchFamily="34" charset="0"/>
              </a:rPr>
              <a:t>e</a:t>
            </a:r>
            <a:r>
              <a:rPr lang="en-GB" sz="1400" b="1" dirty="0">
                <a:solidFill>
                  <a:srgbClr val="404040"/>
                </a:solidFill>
                <a:latin typeface="Swis721 BT"/>
                <a:ea typeface="Calibri" panose="020F0502020204030204" pitchFamily="34" charset="0"/>
              </a:rPr>
              <a:t>CRM</a:t>
            </a:r>
            <a:endParaRPr lang="en-GB" sz="1400" dirty="0">
              <a:solidFill>
                <a:srgbClr val="40404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72" y="1081638"/>
            <a:ext cx="9661655" cy="477814"/>
          </a:xfrm>
        </p:spPr>
        <p:txBody>
          <a:bodyPr/>
          <a:lstStyle/>
          <a:p>
            <a:r>
              <a:rPr lang="en-GB" dirty="0" smtClean="0"/>
              <a:t>Key processes to be considered to improve </a:t>
            </a:r>
            <a:r>
              <a:rPr lang="en-GB" dirty="0" smtClean="0"/>
              <a:t>e-commerce </a:t>
            </a:r>
            <a:r>
              <a:rPr lang="en-GB" dirty="0" smtClean="0"/>
              <a:t>value chains</a:t>
            </a:r>
            <a:endParaRPr lang="en-GB" dirty="0"/>
          </a:p>
        </p:txBody>
      </p:sp>
      <p:grpSp>
        <p:nvGrpSpPr>
          <p:cNvPr id="26" name="Group 25"/>
          <p:cNvGrpSpPr>
            <a:grpSpLocks/>
          </p:cNvGrpSpPr>
          <p:nvPr/>
        </p:nvGrpSpPr>
        <p:grpSpPr>
          <a:xfrm>
            <a:off x="2279576" y="2420888"/>
            <a:ext cx="8135264" cy="3540737"/>
            <a:chOff x="735150" y="1844824"/>
            <a:chExt cx="8157330" cy="3941111"/>
          </a:xfrm>
        </p:grpSpPr>
        <p:sp>
          <p:nvSpPr>
            <p:cNvPr id="4" name="Rectangle 3"/>
            <p:cNvSpPr>
              <a:spLocks/>
            </p:cNvSpPr>
            <p:nvPr/>
          </p:nvSpPr>
          <p:spPr>
            <a:xfrm>
              <a:off x="2031294" y="1866346"/>
              <a:ext cx="6861186" cy="74286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Establishing online business</a:t>
              </a:r>
            </a:p>
          </p:txBody>
        </p:sp>
        <p:sp>
          <p:nvSpPr>
            <p:cNvPr id="5" name="Rectangle 4"/>
            <p:cNvSpPr>
              <a:spLocks/>
            </p:cNvSpPr>
            <p:nvPr/>
          </p:nvSpPr>
          <p:spPr>
            <a:xfrm>
              <a:off x="2031294" y="2902160"/>
              <a:ext cx="6861186" cy="74286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Facilitating international payments</a:t>
              </a:r>
            </a:p>
          </p:txBody>
        </p:sp>
        <p:sp>
          <p:nvSpPr>
            <p:cNvPr id="6" name="Rectangle 5"/>
            <p:cNvSpPr>
              <a:spLocks/>
            </p:cNvSpPr>
            <p:nvPr/>
          </p:nvSpPr>
          <p:spPr>
            <a:xfrm>
              <a:off x="2031294" y="3838264"/>
              <a:ext cx="6861186" cy="74286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Improving cross-border deliveries</a:t>
              </a:r>
            </a:p>
          </p:txBody>
        </p:sp>
        <p:sp>
          <p:nvSpPr>
            <p:cNvPr id="7" name="Rectangle 6"/>
            <p:cNvSpPr>
              <a:spLocks/>
            </p:cNvSpPr>
            <p:nvPr/>
          </p:nvSpPr>
          <p:spPr>
            <a:xfrm>
              <a:off x="2031294" y="4797152"/>
              <a:ext cx="6861186" cy="74286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Enhancing aftersales mechanisms</a:t>
              </a:r>
            </a:p>
          </p:txBody>
        </p:sp>
        <p:sp>
          <p:nvSpPr>
            <p:cNvPr id="13" name="Freeform 12"/>
            <p:cNvSpPr/>
            <p:nvPr/>
          </p:nvSpPr>
          <p:spPr>
            <a:xfrm rot="5400000">
              <a:off x="531775" y="2048199"/>
              <a:ext cx="1065165" cy="658415"/>
            </a:xfrm>
            <a:custGeom>
              <a:avLst/>
              <a:gdLst>
                <a:gd name="connsiteX0" fmla="*/ 0 w 1646039"/>
                <a:gd name="connsiteY0" fmla="*/ 0 h 658415"/>
                <a:gd name="connsiteX1" fmla="*/ 1316832 w 1646039"/>
                <a:gd name="connsiteY1" fmla="*/ 0 h 658415"/>
                <a:gd name="connsiteX2" fmla="*/ 1646039 w 1646039"/>
                <a:gd name="connsiteY2" fmla="*/ 329208 h 658415"/>
                <a:gd name="connsiteX3" fmla="*/ 1316832 w 1646039"/>
                <a:gd name="connsiteY3" fmla="*/ 658415 h 658415"/>
                <a:gd name="connsiteX4" fmla="*/ 0 w 1646039"/>
                <a:gd name="connsiteY4" fmla="*/ 658415 h 658415"/>
                <a:gd name="connsiteX5" fmla="*/ 329208 w 1646039"/>
                <a:gd name="connsiteY5" fmla="*/ 329208 h 658415"/>
                <a:gd name="connsiteX6" fmla="*/ 0 w 1646039"/>
                <a:gd name="connsiteY6" fmla="*/ 0 h 65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6039" h="658415">
                  <a:moveTo>
                    <a:pt x="0" y="0"/>
                  </a:moveTo>
                  <a:lnTo>
                    <a:pt x="1316832" y="0"/>
                  </a:lnTo>
                  <a:lnTo>
                    <a:pt x="1646039" y="329208"/>
                  </a:lnTo>
                  <a:lnTo>
                    <a:pt x="1316832" y="658415"/>
                  </a:lnTo>
                  <a:lnTo>
                    <a:pt x="0" y="658415"/>
                  </a:lnTo>
                  <a:lnTo>
                    <a:pt x="329208" y="329208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45938" tIns="20253" rIns="205432" bIns="20253" numCol="1" spcCol="1270" anchor="ctr" anchorCtr="0">
              <a:noAutofit/>
            </a:bodyPr>
            <a:lstStyle/>
            <a:p>
              <a:pPr algn="ctr" defTabSz="6750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75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9" name="Freeform 18"/>
            <p:cNvSpPr/>
            <p:nvPr/>
          </p:nvSpPr>
          <p:spPr>
            <a:xfrm rot="5400000">
              <a:off x="531775" y="3006847"/>
              <a:ext cx="1065165" cy="658415"/>
            </a:xfrm>
            <a:custGeom>
              <a:avLst/>
              <a:gdLst>
                <a:gd name="connsiteX0" fmla="*/ 0 w 1646039"/>
                <a:gd name="connsiteY0" fmla="*/ 0 h 658415"/>
                <a:gd name="connsiteX1" fmla="*/ 1316832 w 1646039"/>
                <a:gd name="connsiteY1" fmla="*/ 0 h 658415"/>
                <a:gd name="connsiteX2" fmla="*/ 1646039 w 1646039"/>
                <a:gd name="connsiteY2" fmla="*/ 329208 h 658415"/>
                <a:gd name="connsiteX3" fmla="*/ 1316832 w 1646039"/>
                <a:gd name="connsiteY3" fmla="*/ 658415 h 658415"/>
                <a:gd name="connsiteX4" fmla="*/ 0 w 1646039"/>
                <a:gd name="connsiteY4" fmla="*/ 658415 h 658415"/>
                <a:gd name="connsiteX5" fmla="*/ 329208 w 1646039"/>
                <a:gd name="connsiteY5" fmla="*/ 329208 h 658415"/>
                <a:gd name="connsiteX6" fmla="*/ 0 w 1646039"/>
                <a:gd name="connsiteY6" fmla="*/ 0 h 65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6039" h="658415">
                  <a:moveTo>
                    <a:pt x="0" y="0"/>
                  </a:moveTo>
                  <a:lnTo>
                    <a:pt x="1316832" y="0"/>
                  </a:lnTo>
                  <a:lnTo>
                    <a:pt x="1646039" y="329208"/>
                  </a:lnTo>
                  <a:lnTo>
                    <a:pt x="1316832" y="658415"/>
                  </a:lnTo>
                  <a:lnTo>
                    <a:pt x="0" y="658415"/>
                  </a:lnTo>
                  <a:lnTo>
                    <a:pt x="329208" y="329208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45938" tIns="20253" rIns="205432" bIns="20253" numCol="1" spcCol="1270" anchor="ctr" anchorCtr="0">
              <a:noAutofit/>
            </a:bodyPr>
            <a:lstStyle/>
            <a:p>
              <a:pPr algn="ctr" defTabSz="6750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75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20" name="Freeform 19"/>
            <p:cNvSpPr/>
            <p:nvPr/>
          </p:nvSpPr>
          <p:spPr>
            <a:xfrm rot="5400000">
              <a:off x="531775" y="3965497"/>
              <a:ext cx="1065165" cy="658415"/>
            </a:xfrm>
            <a:custGeom>
              <a:avLst/>
              <a:gdLst>
                <a:gd name="connsiteX0" fmla="*/ 0 w 1646039"/>
                <a:gd name="connsiteY0" fmla="*/ 0 h 658415"/>
                <a:gd name="connsiteX1" fmla="*/ 1316832 w 1646039"/>
                <a:gd name="connsiteY1" fmla="*/ 0 h 658415"/>
                <a:gd name="connsiteX2" fmla="*/ 1646039 w 1646039"/>
                <a:gd name="connsiteY2" fmla="*/ 329208 h 658415"/>
                <a:gd name="connsiteX3" fmla="*/ 1316832 w 1646039"/>
                <a:gd name="connsiteY3" fmla="*/ 658415 h 658415"/>
                <a:gd name="connsiteX4" fmla="*/ 0 w 1646039"/>
                <a:gd name="connsiteY4" fmla="*/ 658415 h 658415"/>
                <a:gd name="connsiteX5" fmla="*/ 329208 w 1646039"/>
                <a:gd name="connsiteY5" fmla="*/ 329208 h 658415"/>
                <a:gd name="connsiteX6" fmla="*/ 0 w 1646039"/>
                <a:gd name="connsiteY6" fmla="*/ 0 h 65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6039" h="658415">
                  <a:moveTo>
                    <a:pt x="0" y="0"/>
                  </a:moveTo>
                  <a:lnTo>
                    <a:pt x="1316832" y="0"/>
                  </a:lnTo>
                  <a:lnTo>
                    <a:pt x="1646039" y="329208"/>
                  </a:lnTo>
                  <a:lnTo>
                    <a:pt x="1316832" y="658415"/>
                  </a:lnTo>
                  <a:lnTo>
                    <a:pt x="0" y="658415"/>
                  </a:lnTo>
                  <a:lnTo>
                    <a:pt x="329208" y="329208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45938" tIns="20253" rIns="205432" bIns="20253" numCol="1" spcCol="1270" anchor="ctr" anchorCtr="0">
              <a:noAutofit/>
            </a:bodyPr>
            <a:lstStyle/>
            <a:p>
              <a:pPr algn="ctr" defTabSz="6750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75" b="1" dirty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21" name="Freeform 20"/>
            <p:cNvSpPr/>
            <p:nvPr/>
          </p:nvSpPr>
          <p:spPr>
            <a:xfrm rot="5400000">
              <a:off x="531775" y="4924145"/>
              <a:ext cx="1065165" cy="658415"/>
            </a:xfrm>
            <a:custGeom>
              <a:avLst/>
              <a:gdLst>
                <a:gd name="connsiteX0" fmla="*/ 0 w 1646039"/>
                <a:gd name="connsiteY0" fmla="*/ 0 h 658415"/>
                <a:gd name="connsiteX1" fmla="*/ 1316832 w 1646039"/>
                <a:gd name="connsiteY1" fmla="*/ 0 h 658415"/>
                <a:gd name="connsiteX2" fmla="*/ 1646039 w 1646039"/>
                <a:gd name="connsiteY2" fmla="*/ 329208 h 658415"/>
                <a:gd name="connsiteX3" fmla="*/ 1316832 w 1646039"/>
                <a:gd name="connsiteY3" fmla="*/ 658415 h 658415"/>
                <a:gd name="connsiteX4" fmla="*/ 0 w 1646039"/>
                <a:gd name="connsiteY4" fmla="*/ 658415 h 658415"/>
                <a:gd name="connsiteX5" fmla="*/ 329208 w 1646039"/>
                <a:gd name="connsiteY5" fmla="*/ 329208 h 658415"/>
                <a:gd name="connsiteX6" fmla="*/ 0 w 1646039"/>
                <a:gd name="connsiteY6" fmla="*/ 0 h 65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6039" h="658415">
                  <a:moveTo>
                    <a:pt x="0" y="0"/>
                  </a:moveTo>
                  <a:lnTo>
                    <a:pt x="1316832" y="0"/>
                  </a:lnTo>
                  <a:lnTo>
                    <a:pt x="1646039" y="329208"/>
                  </a:lnTo>
                  <a:lnTo>
                    <a:pt x="1316832" y="658415"/>
                  </a:lnTo>
                  <a:lnTo>
                    <a:pt x="0" y="658415"/>
                  </a:lnTo>
                  <a:lnTo>
                    <a:pt x="329208" y="329208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77442" tIns="30755" rIns="215933" bIns="30755" numCol="1" spcCol="1270" anchor="ctr" anchorCtr="0">
              <a:noAutofit/>
            </a:bodyPr>
            <a:lstStyle/>
            <a:p>
              <a:pPr algn="ctr" defTabSz="10251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75" b="1" dirty="0">
                  <a:solidFill>
                    <a:schemeClr val="bg2"/>
                  </a:solidFill>
                </a:rPr>
                <a:t>4</a:t>
              </a:r>
            </a:p>
          </p:txBody>
        </p:sp>
        <p:cxnSp>
          <p:nvCxnSpPr>
            <p:cNvPr id="22" name="Straight Connector 21"/>
            <p:cNvCxnSpPr>
              <a:cxnSpLocks/>
            </p:cNvCxnSpPr>
            <p:nvPr/>
          </p:nvCxnSpPr>
          <p:spPr>
            <a:xfrm flipV="1">
              <a:off x="1475656" y="2749398"/>
              <a:ext cx="6124808" cy="194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/>
            </p:cNvCxnSpPr>
            <p:nvPr/>
          </p:nvCxnSpPr>
          <p:spPr>
            <a:xfrm flipV="1">
              <a:off x="1475656" y="3685116"/>
              <a:ext cx="6124808" cy="194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cxnSpLocks/>
            </p:cNvCxnSpPr>
            <p:nvPr/>
          </p:nvCxnSpPr>
          <p:spPr>
            <a:xfrm flipV="1">
              <a:off x="1475656" y="4661698"/>
              <a:ext cx="6124808" cy="194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52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865923"/>
            <a:ext cx="8707551" cy="618405"/>
          </a:xfrm>
        </p:spPr>
        <p:txBody>
          <a:bodyPr/>
          <a:lstStyle/>
          <a:p>
            <a:r>
              <a:rPr lang="en-GB" dirty="0" smtClean="0"/>
              <a:t>4 </a:t>
            </a:r>
            <a:r>
              <a:rPr lang="en-GB" dirty="0"/>
              <a:t>processes should be addressed at three levels of the economy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750598" y="1844824"/>
            <a:ext cx="7461250" cy="4250076"/>
            <a:chOff x="3675310" y="2416389"/>
            <a:chExt cx="4831173" cy="2751932"/>
          </a:xfrm>
        </p:grpSpPr>
        <p:cxnSp>
          <p:nvCxnSpPr>
            <p:cNvPr id="4" name="Straight Connector 3"/>
            <p:cNvCxnSpPr>
              <a:cxnSpLocks/>
            </p:cNvCxnSpPr>
            <p:nvPr/>
          </p:nvCxnSpPr>
          <p:spPr>
            <a:xfrm>
              <a:off x="3725152" y="2665687"/>
              <a:ext cx="47314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>
              <a:spLocks/>
            </p:cNvSpPr>
            <p:nvPr/>
          </p:nvSpPr>
          <p:spPr>
            <a:xfrm>
              <a:off x="3725152" y="2416389"/>
              <a:ext cx="4731488" cy="199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Three layers of determinants</a:t>
              </a:r>
            </a:p>
          </p:txBody>
        </p:sp>
        <p:sp>
          <p:nvSpPr>
            <p:cNvPr id="39" name="Rectangle 38"/>
            <p:cNvSpPr>
              <a:spLocks/>
            </p:cNvSpPr>
            <p:nvPr/>
          </p:nvSpPr>
          <p:spPr>
            <a:xfrm>
              <a:off x="3706235" y="2753816"/>
              <a:ext cx="4750404" cy="413048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Firm level capabilities</a:t>
              </a:r>
            </a:p>
            <a:p>
              <a:pPr marL="159449" indent="-159449">
                <a:buSzPts val="18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</a:rPr>
                <a:t>e.g. business, language, warehousing, packaging skills, </a:t>
              </a:r>
              <a:r>
                <a:rPr lang="en-US" sz="1400" dirty="0">
                  <a:solidFill>
                    <a:srgbClr val="595959"/>
                  </a:solidFill>
                  <a:latin typeface="ArialMT"/>
                </a:rPr>
                <a:t>bank account and online banking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>
              <a:spLocks/>
            </p:cNvSpPr>
            <p:nvPr/>
          </p:nvSpPr>
          <p:spPr>
            <a:xfrm>
              <a:off x="3706235" y="3290559"/>
              <a:ext cx="4750404" cy="3387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Immediate business environment </a:t>
              </a:r>
            </a:p>
            <a:p>
              <a:pPr marL="160735" indent="-16073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</a:rPr>
                <a:t>TISIs, networks, infrastructure, platforms, access to postal / express delivery services </a:t>
              </a:r>
            </a:p>
          </p:txBody>
        </p:sp>
        <p:sp>
          <p:nvSpPr>
            <p:cNvPr id="41" name="Rectangle 40"/>
            <p:cNvSpPr>
              <a:spLocks/>
            </p:cNvSpPr>
            <p:nvPr/>
          </p:nvSpPr>
          <p:spPr>
            <a:xfrm>
              <a:off x="3706235" y="3747614"/>
              <a:ext cx="4750404" cy="4782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National policy environment</a:t>
              </a:r>
            </a:p>
            <a:p>
              <a:pPr marL="160735" indent="-16073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</a:rPr>
                <a:t>e.g. Simple business registration, implementation of e-signatures and e-contracts laws</a:t>
              </a:r>
            </a:p>
            <a:p>
              <a:pPr marL="160735" indent="-160735">
                <a:buFont typeface="Arial" panose="020B0604020202020204" pitchFamily="34" charset="0"/>
                <a:buChar char="•"/>
              </a:pP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710376" y="4395883"/>
              <a:ext cx="2610571" cy="199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Bringing SME voice into rule making</a:t>
              </a:r>
            </a:p>
          </p:txBody>
        </p:sp>
        <p:grpSp>
          <p:nvGrpSpPr>
            <p:cNvPr id="49" name="Group 48"/>
            <p:cNvGrpSpPr>
              <a:grpSpLocks/>
            </p:cNvGrpSpPr>
            <p:nvPr/>
          </p:nvGrpSpPr>
          <p:grpSpPr>
            <a:xfrm>
              <a:off x="3675310" y="4765649"/>
              <a:ext cx="4831173" cy="402672"/>
              <a:chOff x="551260" y="4918863"/>
              <a:chExt cx="8588752" cy="928513"/>
            </a:xfrm>
            <a:solidFill>
              <a:schemeClr val="bg1">
                <a:lumMod val="20000"/>
                <a:lumOff val="80000"/>
              </a:schemeClr>
            </a:solidFill>
          </p:grpSpPr>
          <p:sp>
            <p:nvSpPr>
              <p:cNvPr id="50" name="Freeform 49"/>
              <p:cNvSpPr/>
              <p:nvPr/>
            </p:nvSpPr>
            <p:spPr>
              <a:xfrm>
                <a:off x="551260" y="4918863"/>
                <a:ext cx="2321284" cy="928513"/>
              </a:xfrm>
              <a:custGeom>
                <a:avLst/>
                <a:gdLst>
                  <a:gd name="connsiteX0" fmla="*/ 0 w 2321284"/>
                  <a:gd name="connsiteY0" fmla="*/ 0 h 928513"/>
                  <a:gd name="connsiteX1" fmla="*/ 1857028 w 2321284"/>
                  <a:gd name="connsiteY1" fmla="*/ 0 h 928513"/>
                  <a:gd name="connsiteX2" fmla="*/ 2321284 w 2321284"/>
                  <a:gd name="connsiteY2" fmla="*/ 464257 h 928513"/>
                  <a:gd name="connsiteX3" fmla="*/ 1857028 w 2321284"/>
                  <a:gd name="connsiteY3" fmla="*/ 928513 h 928513"/>
                  <a:gd name="connsiteX4" fmla="*/ 0 w 2321284"/>
                  <a:gd name="connsiteY4" fmla="*/ 928513 h 928513"/>
                  <a:gd name="connsiteX5" fmla="*/ 464257 w 2321284"/>
                  <a:gd name="connsiteY5" fmla="*/ 464257 h 928513"/>
                  <a:gd name="connsiteX6" fmla="*/ 0 w 2321284"/>
                  <a:gd name="connsiteY6" fmla="*/ 0 h 92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1284" h="928513">
                    <a:moveTo>
                      <a:pt x="0" y="0"/>
                    </a:moveTo>
                    <a:lnTo>
                      <a:pt x="1857028" y="0"/>
                    </a:lnTo>
                    <a:lnTo>
                      <a:pt x="2321284" y="464257"/>
                    </a:lnTo>
                    <a:lnTo>
                      <a:pt x="1857028" y="928513"/>
                    </a:lnTo>
                    <a:lnTo>
                      <a:pt x="0" y="928513"/>
                    </a:lnTo>
                    <a:lnTo>
                      <a:pt x="464257" y="46425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2750" tIns="10502" rIns="222750" bIns="10502" numCol="1" spcCol="1270" anchor="ctr" anchorCtr="0">
                <a:noAutofit/>
              </a:bodyPr>
              <a:lstStyle/>
              <a:p>
                <a:pPr algn="ctr" defTabSz="35004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dirty="0"/>
                  <a:t>Raise understanding</a:t>
                </a:r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2640416" y="4918863"/>
                <a:ext cx="2321284" cy="928513"/>
              </a:xfrm>
              <a:custGeom>
                <a:avLst/>
                <a:gdLst>
                  <a:gd name="connsiteX0" fmla="*/ 0 w 2321284"/>
                  <a:gd name="connsiteY0" fmla="*/ 0 h 928513"/>
                  <a:gd name="connsiteX1" fmla="*/ 1857028 w 2321284"/>
                  <a:gd name="connsiteY1" fmla="*/ 0 h 928513"/>
                  <a:gd name="connsiteX2" fmla="*/ 2321284 w 2321284"/>
                  <a:gd name="connsiteY2" fmla="*/ 464257 h 928513"/>
                  <a:gd name="connsiteX3" fmla="*/ 1857028 w 2321284"/>
                  <a:gd name="connsiteY3" fmla="*/ 928513 h 928513"/>
                  <a:gd name="connsiteX4" fmla="*/ 0 w 2321284"/>
                  <a:gd name="connsiteY4" fmla="*/ 928513 h 928513"/>
                  <a:gd name="connsiteX5" fmla="*/ 464257 w 2321284"/>
                  <a:gd name="connsiteY5" fmla="*/ 464257 h 928513"/>
                  <a:gd name="connsiteX6" fmla="*/ 0 w 2321284"/>
                  <a:gd name="connsiteY6" fmla="*/ 0 h 92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1284" h="928513">
                    <a:moveTo>
                      <a:pt x="0" y="0"/>
                    </a:moveTo>
                    <a:lnTo>
                      <a:pt x="1857028" y="0"/>
                    </a:lnTo>
                    <a:lnTo>
                      <a:pt x="2321284" y="464257"/>
                    </a:lnTo>
                    <a:lnTo>
                      <a:pt x="1857028" y="928513"/>
                    </a:lnTo>
                    <a:lnTo>
                      <a:pt x="0" y="928513"/>
                    </a:lnTo>
                    <a:lnTo>
                      <a:pt x="464257" y="46425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2750" tIns="10502" rIns="222750" bIns="10502" numCol="1" spcCol="1270" anchor="ctr" anchorCtr="0">
                <a:noAutofit/>
              </a:bodyPr>
              <a:lstStyle/>
              <a:p>
                <a:pPr algn="ctr" defTabSz="35004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dirty="0"/>
                  <a:t>Build capacity</a:t>
                </a:r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4729572" y="4918863"/>
                <a:ext cx="2321284" cy="928513"/>
              </a:xfrm>
              <a:custGeom>
                <a:avLst/>
                <a:gdLst>
                  <a:gd name="connsiteX0" fmla="*/ 0 w 2321284"/>
                  <a:gd name="connsiteY0" fmla="*/ 0 h 928513"/>
                  <a:gd name="connsiteX1" fmla="*/ 1857028 w 2321284"/>
                  <a:gd name="connsiteY1" fmla="*/ 0 h 928513"/>
                  <a:gd name="connsiteX2" fmla="*/ 2321284 w 2321284"/>
                  <a:gd name="connsiteY2" fmla="*/ 464257 h 928513"/>
                  <a:gd name="connsiteX3" fmla="*/ 1857028 w 2321284"/>
                  <a:gd name="connsiteY3" fmla="*/ 928513 h 928513"/>
                  <a:gd name="connsiteX4" fmla="*/ 0 w 2321284"/>
                  <a:gd name="connsiteY4" fmla="*/ 928513 h 928513"/>
                  <a:gd name="connsiteX5" fmla="*/ 464257 w 2321284"/>
                  <a:gd name="connsiteY5" fmla="*/ 464257 h 928513"/>
                  <a:gd name="connsiteX6" fmla="*/ 0 w 2321284"/>
                  <a:gd name="connsiteY6" fmla="*/ 0 h 92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1284" h="928513">
                    <a:moveTo>
                      <a:pt x="0" y="0"/>
                    </a:moveTo>
                    <a:lnTo>
                      <a:pt x="1857028" y="0"/>
                    </a:lnTo>
                    <a:lnTo>
                      <a:pt x="2321284" y="464257"/>
                    </a:lnTo>
                    <a:lnTo>
                      <a:pt x="1857028" y="928513"/>
                    </a:lnTo>
                    <a:lnTo>
                      <a:pt x="0" y="928513"/>
                    </a:lnTo>
                    <a:lnTo>
                      <a:pt x="464257" y="46425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2750" tIns="10502" rIns="222750" bIns="10502" numCol="1" spcCol="1270" anchor="ctr" anchorCtr="0">
                <a:noAutofit/>
              </a:bodyPr>
              <a:lstStyle/>
              <a:p>
                <a:pPr algn="ctr" defTabSz="35004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dirty="0"/>
                  <a:t>Build consensus</a:t>
                </a:r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6818728" y="4918863"/>
                <a:ext cx="2321284" cy="928513"/>
              </a:xfrm>
              <a:custGeom>
                <a:avLst/>
                <a:gdLst>
                  <a:gd name="connsiteX0" fmla="*/ 0 w 2321284"/>
                  <a:gd name="connsiteY0" fmla="*/ 0 h 928513"/>
                  <a:gd name="connsiteX1" fmla="*/ 1857028 w 2321284"/>
                  <a:gd name="connsiteY1" fmla="*/ 0 h 928513"/>
                  <a:gd name="connsiteX2" fmla="*/ 2321284 w 2321284"/>
                  <a:gd name="connsiteY2" fmla="*/ 464257 h 928513"/>
                  <a:gd name="connsiteX3" fmla="*/ 1857028 w 2321284"/>
                  <a:gd name="connsiteY3" fmla="*/ 928513 h 928513"/>
                  <a:gd name="connsiteX4" fmla="*/ 0 w 2321284"/>
                  <a:gd name="connsiteY4" fmla="*/ 928513 h 928513"/>
                  <a:gd name="connsiteX5" fmla="*/ 464257 w 2321284"/>
                  <a:gd name="connsiteY5" fmla="*/ 464257 h 928513"/>
                  <a:gd name="connsiteX6" fmla="*/ 0 w 2321284"/>
                  <a:gd name="connsiteY6" fmla="*/ 0 h 92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1284" h="928513">
                    <a:moveTo>
                      <a:pt x="0" y="0"/>
                    </a:moveTo>
                    <a:lnTo>
                      <a:pt x="1857028" y="0"/>
                    </a:lnTo>
                    <a:lnTo>
                      <a:pt x="2321284" y="464257"/>
                    </a:lnTo>
                    <a:lnTo>
                      <a:pt x="1857028" y="928513"/>
                    </a:lnTo>
                    <a:lnTo>
                      <a:pt x="0" y="928513"/>
                    </a:lnTo>
                    <a:lnTo>
                      <a:pt x="464257" y="46425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2750" tIns="10502" rIns="222750" bIns="10502" numCol="1" spcCol="1270" anchor="ctr" anchorCtr="0">
                <a:noAutofit/>
              </a:bodyPr>
              <a:lstStyle/>
              <a:p>
                <a:pPr algn="ctr" defTabSz="35004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dirty="0"/>
                  <a:t>Make change happen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41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764704"/>
            <a:ext cx="9076307" cy="552471"/>
          </a:xfrm>
        </p:spPr>
        <p:txBody>
          <a:bodyPr/>
          <a:lstStyle/>
          <a:p>
            <a:r>
              <a:rPr lang="en-GB" dirty="0" smtClean="0"/>
              <a:t>The B2C2B strategy</a:t>
            </a:r>
            <a:endParaRPr lang="en-GB" dirty="0"/>
          </a:p>
        </p:txBody>
      </p:sp>
      <p:grpSp>
        <p:nvGrpSpPr>
          <p:cNvPr id="3" name="组合 2"/>
          <p:cNvGrpSpPr/>
          <p:nvPr/>
        </p:nvGrpSpPr>
        <p:grpSpPr>
          <a:xfrm>
            <a:off x="2423592" y="2060848"/>
            <a:ext cx="6795754" cy="3694345"/>
            <a:chOff x="3908758" y="2456894"/>
            <a:chExt cx="4330217" cy="2330855"/>
          </a:xfrm>
        </p:grpSpPr>
        <p:sp>
          <p:nvSpPr>
            <p:cNvPr id="4" name="TextBox 3"/>
            <p:cNvSpPr txBox="1">
              <a:spLocks/>
            </p:cNvSpPr>
            <p:nvPr/>
          </p:nvSpPr>
          <p:spPr>
            <a:xfrm>
              <a:off x="3908758" y="2456894"/>
              <a:ext cx="4330217" cy="407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latin typeface="Arial" panose="020B0604020202020204" pitchFamily="34" charset="0"/>
                </a:rPr>
                <a:t>B2C offers considerably higher margin than B2B</a:t>
              </a:r>
            </a:p>
            <a:p>
              <a:pPr marL="160735" indent="-160735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Arial" panose="020B0604020202020204" pitchFamily="34" charset="0"/>
                </a:rPr>
                <a:t>Retailers earn up to 50% margin on sales</a:t>
              </a:r>
            </a:p>
            <a:p>
              <a:pPr marL="160735" indent="-160735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Arial" panose="020B0604020202020204" pitchFamily="34" charset="0"/>
                </a:rPr>
                <a:t>Commodity producers share in less than 5% of end consumer price</a:t>
              </a:r>
            </a:p>
          </p:txBody>
        </p:sp>
        <p:sp>
          <p:nvSpPr>
            <p:cNvPr id="5" name="TextBox 4"/>
            <p:cNvSpPr txBox="1">
              <a:spLocks/>
            </p:cNvSpPr>
            <p:nvPr/>
          </p:nvSpPr>
          <p:spPr>
            <a:xfrm>
              <a:off x="3908758" y="3185974"/>
              <a:ext cx="4330217" cy="407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latin typeface="Arial" panose="020B0604020202020204" pitchFamily="34" charset="0"/>
                </a:rPr>
                <a:t>However B2B markets are vastly bigger and can be easier to manage by SMEs</a:t>
              </a:r>
            </a:p>
            <a:p>
              <a:pPr marL="160735" indent="-160735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Arial" panose="020B0604020202020204" pitchFamily="34" charset="0"/>
                </a:rPr>
                <a:t>Customer willing to handle import / export operation</a:t>
              </a:r>
            </a:p>
            <a:p>
              <a:pPr marL="160735" indent="-160735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Arial" panose="020B0604020202020204" pitchFamily="34" charset="0"/>
                </a:rPr>
                <a:t>Flexibility on payment modalities</a:t>
              </a:r>
            </a:p>
          </p:txBody>
        </p:sp>
        <p:sp>
          <p:nvSpPr>
            <p:cNvPr id="6" name="TextBox 5"/>
            <p:cNvSpPr txBox="1">
              <a:spLocks/>
            </p:cNvSpPr>
            <p:nvPr/>
          </p:nvSpPr>
          <p:spPr>
            <a:xfrm>
              <a:off x="3908758" y="4108105"/>
              <a:ext cx="4330217" cy="679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latin typeface="Arial" panose="020B0604020202020204" pitchFamily="34" charset="0"/>
                </a:rPr>
                <a:t>SMEs should then use B2C trade as a marketing investment to build strength in B2B markets</a:t>
              </a:r>
            </a:p>
            <a:p>
              <a:pPr marL="160735" indent="-160735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Arial" panose="020B0604020202020204" pitchFamily="34" charset="0"/>
                </a:rPr>
                <a:t>By demonstrating demand at higher prices and building brand presence in destination markets through B2C, SMEs are better positioned to negotiate with international buyers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664" y="2420888"/>
            <a:ext cx="6912768" cy="2592288"/>
          </a:xfrm>
        </p:spPr>
        <p:txBody>
          <a:bodyPr/>
          <a:lstStyle/>
          <a:p>
            <a:pPr algn="ctr"/>
            <a:r>
              <a:rPr lang="en-GB" sz="2800" dirty="0" smtClean="0"/>
              <a:t>Don’t wait for the market, reach out to customers in destination countries!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556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416" y="692696"/>
            <a:ext cx="8466848" cy="646596"/>
          </a:xfrm>
        </p:spPr>
        <p:txBody>
          <a:bodyPr/>
          <a:lstStyle/>
          <a:p>
            <a:r>
              <a:rPr lang="en-GB" sz="2800" dirty="0" smtClean="0"/>
              <a:t>ITC publications on SMEs and e-commerce </a:t>
            </a:r>
            <a:endParaRPr lang="en-GB" sz="2800" dirty="0"/>
          </a:p>
        </p:txBody>
      </p:sp>
      <p:grpSp>
        <p:nvGrpSpPr>
          <p:cNvPr id="5" name="组合 4"/>
          <p:cNvGrpSpPr/>
          <p:nvPr/>
        </p:nvGrpSpPr>
        <p:grpSpPr>
          <a:xfrm>
            <a:off x="3071664" y="2348880"/>
            <a:ext cx="5990428" cy="3411076"/>
            <a:chOff x="4078798" y="2610212"/>
            <a:chExt cx="3919323" cy="22317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900000">
              <a:off x="6433037" y="2610517"/>
              <a:ext cx="1565084" cy="22289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00000">
              <a:off x="4078798" y="2610212"/>
              <a:ext cx="1582130" cy="22317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5089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633" y="2740426"/>
            <a:ext cx="4129105" cy="310765"/>
          </a:xfrm>
        </p:spPr>
        <p:txBody>
          <a:bodyPr/>
          <a:lstStyle/>
          <a:p>
            <a:pPr algn="ctr"/>
            <a:r>
              <a:rPr lang="en-GB" sz="2250" b="1" dirty="0"/>
              <a:t>Thank you for your attention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709109" y="4239090"/>
            <a:ext cx="4736155" cy="523746"/>
            <a:chOff x="328633" y="5257218"/>
            <a:chExt cx="8419831" cy="931104"/>
          </a:xfrm>
        </p:grpSpPr>
        <p:pic>
          <p:nvPicPr>
            <p:cNvPr id="5" name="Picture 7" descr="hand-tissu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8633" y="5265615"/>
              <a:ext cx="1368152" cy="922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DSC02075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80312" y="5265615"/>
              <a:ext cx="1368152" cy="922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hand-tissu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45332" y="5270565"/>
              <a:ext cx="1368152" cy="917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hand-tissu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8730" y="5270565"/>
              <a:ext cx="1368152" cy="917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hand-tissu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95429" y="5265616"/>
              <a:ext cx="1336334" cy="922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hand-tissu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62031" y="5257218"/>
              <a:ext cx="1368152" cy="922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288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74" y="653768"/>
            <a:ext cx="4488491" cy="310765"/>
          </a:xfrm>
        </p:spPr>
        <p:txBody>
          <a:bodyPr/>
          <a:lstStyle/>
          <a:p>
            <a:r>
              <a:rPr lang="en-GB" dirty="0" smtClean="0"/>
              <a:t>SMEs from developing countries do not benefit from e-commerce opportunities</a:t>
            </a:r>
            <a:endParaRPr lang="en-GB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404530"/>
              </p:ext>
            </p:extLst>
          </p:nvPr>
        </p:nvGraphicFramePr>
        <p:xfrm>
          <a:off x="2639616" y="1095045"/>
          <a:ext cx="6984776" cy="445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6" name="Straight Connector 15"/>
          <p:cNvCxnSpPr>
            <a:cxnSpLocks/>
          </p:cNvCxnSpPr>
          <p:nvPr/>
        </p:nvCxnSpPr>
        <p:spPr>
          <a:xfrm>
            <a:off x="1343472" y="1556792"/>
            <a:ext cx="45583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/>
          </p:cNvSpPr>
          <p:nvPr/>
        </p:nvSpPr>
        <p:spPr>
          <a:xfrm>
            <a:off x="1343472" y="1354272"/>
            <a:ext cx="4558324" cy="15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13" dirty="0">
                <a:latin typeface="Arial"/>
              </a:rPr>
              <a:t>Global B2C e-commerce volume</a:t>
            </a:r>
            <a:r>
              <a:rPr lang="en-GB" sz="1013" baseline="30000" dirty="0">
                <a:latin typeface="Arial"/>
              </a:rPr>
              <a:t>1</a:t>
            </a:r>
            <a:r>
              <a:rPr lang="en-GB" sz="1013" dirty="0">
                <a:latin typeface="Arial"/>
              </a:rPr>
              <a:t> ($ trillion)</a:t>
            </a: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2927648" y="5780126"/>
            <a:ext cx="6228023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latin typeface="Arial" panose="020B0604020202020204" pitchFamily="34" charset="0"/>
              </a:rPr>
              <a:t>Total online B2C e-commerce in Africa and Middle East is less than 2% of the world’s market and often limited to domestic platforms</a:t>
            </a:r>
            <a:r>
              <a:rPr lang="en-GB" sz="1200" b="1" baseline="300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3359696" y="6381328"/>
            <a:ext cx="4248472" cy="16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latin typeface="Arial" panose="020B0604020202020204" pitchFamily="34" charset="0"/>
              </a:rPr>
              <a:t>1. Source: McKinsey 2. Source: e-</a:t>
            </a:r>
            <a:r>
              <a:rPr lang="en-GB" sz="1100" dirty="0" err="1">
                <a:latin typeface="Arial" panose="020B0604020202020204" pitchFamily="34" charset="0"/>
              </a:rPr>
              <a:t>marketeer</a:t>
            </a:r>
            <a:endParaRPr lang="en-GB" sz="1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215" y="980728"/>
            <a:ext cx="9287666" cy="310765"/>
          </a:xfrm>
        </p:spPr>
        <p:txBody>
          <a:bodyPr/>
          <a:lstStyle/>
          <a:p>
            <a:r>
              <a:rPr lang="en-GB" dirty="0"/>
              <a:t>SMEs current e-commercialization </a:t>
            </a:r>
            <a:r>
              <a:rPr lang="en-GB" dirty="0" smtClean="0"/>
              <a:t>approach: “My sister lives in Paris”</a:t>
            </a:r>
            <a:endParaRPr lang="en-GB" dirty="0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2065214" y="2941401"/>
            <a:ext cx="27415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6448364" y="2941401"/>
            <a:ext cx="37520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/>
          </p:cNvSpPr>
          <p:nvPr/>
        </p:nvSpPr>
        <p:spPr>
          <a:xfrm>
            <a:off x="2089400" y="2224778"/>
            <a:ext cx="2764178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latin typeface="Arial" panose="020B0604020202020204" pitchFamily="34" charset="0"/>
              </a:rPr>
              <a:t>Using an acquaintance as a front office...</a:t>
            </a:r>
          </a:p>
        </p:txBody>
      </p:sp>
      <p:pic>
        <p:nvPicPr>
          <p:cNvPr id="8" name="Picture 2" descr="http://www.publicdomainpictures.net/download-picture.php?adresar=50000&amp;soubor=fashion-woman-shopping-paris.jpg&amp;id=418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134104"/>
            <a:ext cx="2743166" cy="274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>
            <a:spLocks/>
          </p:cNvSpPr>
          <p:nvPr/>
        </p:nvSpPr>
        <p:spPr>
          <a:xfrm>
            <a:off x="3077822" y="3184427"/>
            <a:ext cx="1218613" cy="1142093"/>
          </a:xfrm>
          <a:prstGeom prst="wedgeEllipseCallout">
            <a:avLst>
              <a:gd name="adj1" fmla="val -82778"/>
              <a:gd name="adj2" fmla="val -29144"/>
            </a:avLst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bg2"/>
                </a:solidFill>
              </a:rPr>
              <a:t>Open payment solution and site listing</a:t>
            </a: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6528048" y="2294133"/>
            <a:ext cx="3301872" cy="2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latin typeface="Arial" panose="020B0604020202020204" pitchFamily="34" charset="0"/>
              </a:rPr>
              <a:t>…on the edge of legality</a:t>
            </a: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6384801" y="3184427"/>
            <a:ext cx="3960440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160735" indent="-160735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</a:rPr>
              <a:t>Consignment not properly declared at the customs</a:t>
            </a:r>
          </a:p>
          <a:p>
            <a:pPr marL="160735" indent="-160735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</a:endParaRPr>
          </a:p>
          <a:p>
            <a:pPr marL="160735" indent="-160735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</a:rPr>
              <a:t>Undeclared cash flows back to origin country</a:t>
            </a:r>
          </a:p>
          <a:p>
            <a:pPr marL="160735" indent="-160735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</a:endParaRPr>
          </a:p>
          <a:p>
            <a:pPr marL="160735" indent="-160735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</a:rPr>
              <a:t>No sustainable framework to manage growth</a:t>
            </a:r>
          </a:p>
          <a:p>
            <a:pPr marL="160735" indent="-160735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</a:endParaRPr>
          </a:p>
          <a:p>
            <a:pPr marL="160735" indent="-160735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</a:rPr>
              <a:t>High risk for reputation and legality</a:t>
            </a:r>
          </a:p>
        </p:txBody>
      </p:sp>
      <p:sp>
        <p:nvSpPr>
          <p:cNvPr id="12" name="Isosceles Triangle 11"/>
          <p:cNvSpPr/>
          <p:nvPr/>
        </p:nvSpPr>
        <p:spPr>
          <a:xfrm rot="5400000">
            <a:off x="4957180" y="4205007"/>
            <a:ext cx="1484588" cy="243027"/>
          </a:xfrm>
          <a:prstGeom prst="triangl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7381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524" y="1255769"/>
            <a:ext cx="7771449" cy="310765"/>
          </a:xfrm>
        </p:spPr>
        <p:txBody>
          <a:bodyPr/>
          <a:lstStyle/>
          <a:p>
            <a:r>
              <a:rPr lang="en-GB" dirty="0" smtClean="0"/>
              <a:t>SMEs current e-commercialization approach: the “Angry Bird”</a:t>
            </a:r>
            <a:endParaRPr lang="en-GB"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6429827" y="2727368"/>
            <a:ext cx="424847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/>
          </p:cNvSpPr>
          <p:nvPr/>
        </p:nvSpPr>
        <p:spPr>
          <a:xfrm>
            <a:off x="6547628" y="2103038"/>
            <a:ext cx="4130669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latin typeface="Arial" panose="020B0604020202020204" pitchFamily="34" charset="0"/>
              </a:rPr>
              <a:t>…without a full understanding of cross-border transactions requirements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680176" y="3789040"/>
            <a:ext cx="1695112" cy="1744772"/>
            <a:chOff x="5518908" y="2991480"/>
            <a:chExt cx="3013532" cy="3101816"/>
          </a:xfrm>
        </p:grpSpPr>
        <p:pic>
          <p:nvPicPr>
            <p:cNvPr id="1038" name="Picture 14" descr="https://image.freepik.com/free-psd/wooden-crate-icon_30-269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62" t="13321" r="23362" b="13321"/>
            <a:stretch/>
          </p:blipFill>
          <p:spPr bwMode="auto">
            <a:xfrm>
              <a:off x="6537974" y="2991480"/>
              <a:ext cx="975401" cy="1008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" descr="https://image.freepik.com/free-psd/wooden-crate-icon_30-269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62" t="13321" r="23362" b="13321"/>
            <a:stretch/>
          </p:blipFill>
          <p:spPr bwMode="auto">
            <a:xfrm>
              <a:off x="5948112" y="4043372"/>
              <a:ext cx="975401" cy="1008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https://image.freepik.com/free-psd/wooden-crate-icon_30-269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62" t="13321" r="23362" b="13321"/>
            <a:stretch/>
          </p:blipFill>
          <p:spPr bwMode="auto">
            <a:xfrm>
              <a:off x="6980975" y="4043372"/>
              <a:ext cx="975401" cy="1008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4" descr="https://image.freepik.com/free-psd/wooden-crate-icon_30-269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62" t="13321" r="23362" b="13321"/>
            <a:stretch/>
          </p:blipFill>
          <p:spPr bwMode="auto">
            <a:xfrm>
              <a:off x="5518908" y="5082557"/>
              <a:ext cx="975401" cy="1008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4" descr="https://image.freepik.com/free-psd/wooden-crate-icon_30-269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62" t="13321" r="23362" b="13321"/>
            <a:stretch/>
          </p:blipFill>
          <p:spPr bwMode="auto">
            <a:xfrm>
              <a:off x="6537974" y="5084937"/>
              <a:ext cx="975401" cy="1008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https://image.freepik.com/free-psd/wooden-crate-icon_30-269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62" t="13321" r="23362" b="13321"/>
            <a:stretch/>
          </p:blipFill>
          <p:spPr bwMode="auto">
            <a:xfrm>
              <a:off x="7557039" y="5080178"/>
              <a:ext cx="975401" cy="1008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>
            <a:spLocks/>
          </p:cNvSpPr>
          <p:nvPr/>
        </p:nvSpPr>
        <p:spPr>
          <a:xfrm rot="18968752">
            <a:off x="8314196" y="3997853"/>
            <a:ext cx="414312" cy="129585"/>
          </a:xfrm>
          <a:prstGeom prst="rect">
            <a:avLst/>
          </a:prstGeom>
          <a:solidFill>
            <a:schemeClr val="bg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88" b="1" dirty="0">
                <a:solidFill>
                  <a:srgbClr val="000000"/>
                </a:solidFill>
                <a:latin typeface="Arial" panose="020B0604020202020204" pitchFamily="34" charset="0"/>
              </a:rPr>
              <a:t>VAT</a:t>
            </a:r>
          </a:p>
        </p:txBody>
      </p:sp>
      <p:sp>
        <p:nvSpPr>
          <p:cNvPr id="36" name="Rectangle 35"/>
          <p:cNvSpPr>
            <a:spLocks/>
          </p:cNvSpPr>
          <p:nvPr/>
        </p:nvSpPr>
        <p:spPr>
          <a:xfrm rot="18968752">
            <a:off x="7989207" y="4590200"/>
            <a:ext cx="414312" cy="129585"/>
          </a:xfrm>
          <a:prstGeom prst="rect">
            <a:avLst/>
          </a:prstGeom>
          <a:solidFill>
            <a:schemeClr val="bg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563" b="1" dirty="0">
                <a:solidFill>
                  <a:srgbClr val="000000"/>
                </a:solidFill>
                <a:latin typeface="Arial" panose="020B0604020202020204" pitchFamily="34" charset="0"/>
              </a:rPr>
              <a:t> De Minimis</a:t>
            </a:r>
          </a:p>
        </p:txBody>
      </p:sp>
      <p:sp>
        <p:nvSpPr>
          <p:cNvPr id="37" name="Rectangle 36"/>
          <p:cNvSpPr>
            <a:spLocks/>
          </p:cNvSpPr>
          <p:nvPr/>
        </p:nvSpPr>
        <p:spPr>
          <a:xfrm rot="18968752">
            <a:off x="8568815" y="4590200"/>
            <a:ext cx="414312" cy="129585"/>
          </a:xfrm>
          <a:prstGeom prst="rect">
            <a:avLst/>
          </a:prstGeom>
          <a:solidFill>
            <a:schemeClr val="bg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19" b="1" dirty="0">
                <a:solidFill>
                  <a:srgbClr val="000000"/>
                </a:solidFill>
                <a:latin typeface="Arial" panose="020B0604020202020204" pitchFamily="34" charset="0"/>
              </a:rPr>
              <a:t>CUSTOMS</a:t>
            </a:r>
          </a:p>
        </p:txBody>
      </p:sp>
      <p:sp>
        <p:nvSpPr>
          <p:cNvPr id="38" name="Rectangle 37"/>
          <p:cNvSpPr>
            <a:spLocks/>
          </p:cNvSpPr>
          <p:nvPr/>
        </p:nvSpPr>
        <p:spPr>
          <a:xfrm rot="18968752">
            <a:off x="7758725" y="5178950"/>
            <a:ext cx="414312" cy="129585"/>
          </a:xfrm>
          <a:prstGeom prst="rect">
            <a:avLst/>
          </a:prstGeom>
          <a:solidFill>
            <a:schemeClr val="bg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88" b="1" dirty="0">
                <a:solidFill>
                  <a:srgbClr val="000000"/>
                </a:solidFill>
                <a:latin typeface="Arial" panose="020B0604020202020204" pitchFamily="34" charset="0"/>
              </a:rPr>
              <a:t>Penalty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>
          <a:xfrm rot="18968752">
            <a:off x="8325788" y="5178950"/>
            <a:ext cx="414312" cy="129585"/>
          </a:xfrm>
          <a:prstGeom prst="rect">
            <a:avLst/>
          </a:prstGeom>
          <a:solidFill>
            <a:schemeClr val="bg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88" b="1" dirty="0">
                <a:solidFill>
                  <a:srgbClr val="000000"/>
                </a:solidFill>
                <a:latin typeface="Arial" panose="020B0604020202020204" pitchFamily="34" charset="0"/>
              </a:rPr>
              <a:t>Return</a:t>
            </a:r>
          </a:p>
        </p:txBody>
      </p:sp>
      <p:sp>
        <p:nvSpPr>
          <p:cNvPr id="40" name="Rectangle 39"/>
          <p:cNvSpPr>
            <a:spLocks/>
          </p:cNvSpPr>
          <p:nvPr/>
        </p:nvSpPr>
        <p:spPr>
          <a:xfrm rot="18968752">
            <a:off x="8887182" y="5164867"/>
            <a:ext cx="454966" cy="129585"/>
          </a:xfrm>
          <a:prstGeom prst="rect">
            <a:avLst/>
          </a:prstGeom>
          <a:solidFill>
            <a:schemeClr val="bg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88" b="1" dirty="0">
                <a:solidFill>
                  <a:srgbClr val="000000"/>
                </a:solidFill>
                <a:latin typeface="Arial" panose="020B0604020202020204" pitchFamily="34" charset="0"/>
              </a:rPr>
              <a:t>Shipping</a:t>
            </a:r>
          </a:p>
        </p:txBody>
      </p:sp>
      <p:pic>
        <p:nvPicPr>
          <p:cNvPr id="1040" name="Picture 16" descr="http://simpleicon.com/wp-content/uploads/bomb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229" y="3543779"/>
            <a:ext cx="346788" cy="3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897285" y="2071864"/>
            <a:ext cx="3766667" cy="4093440"/>
            <a:chOff x="1719921" y="2852869"/>
            <a:chExt cx="2022318" cy="2412873"/>
          </a:xfrm>
        </p:grpSpPr>
        <p:cxnSp>
          <p:nvCxnSpPr>
            <p:cNvPr id="4" name="Straight Connector 3"/>
            <p:cNvCxnSpPr>
              <a:cxnSpLocks/>
            </p:cNvCxnSpPr>
            <p:nvPr/>
          </p:nvCxnSpPr>
          <p:spPr>
            <a:xfrm>
              <a:off x="1719921" y="3200689"/>
              <a:ext cx="189392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/>
            </p:cNvSpPr>
            <p:nvPr/>
          </p:nvSpPr>
          <p:spPr>
            <a:xfrm>
              <a:off x="1719921" y="2852869"/>
              <a:ext cx="1893923" cy="238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latin typeface="Arial" panose="020B0604020202020204" pitchFamily="34" charset="0"/>
                </a:rPr>
                <a:t>“Firing” products 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latin typeface="Arial" panose="020B0604020202020204" pitchFamily="34" charset="0"/>
                </a:rPr>
                <a:t>to destination market…</a:t>
              </a:r>
            </a:p>
          </p:txBody>
        </p:sp>
        <p:pic>
          <p:nvPicPr>
            <p:cNvPr id="1028" name="Picture 4" descr="http://vignette1.wikia.nocookie.net/angrybirds/images/b/b3/RED_HAPPY.png/revision/latest?cb=201309171030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880" y="3443718"/>
              <a:ext cx="978279" cy="1103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vignette4.wikia.nocookie.net/angrybirds/images/3/3f/Slingshot.png/revision/latest?cb=2013040400355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928" y="4091789"/>
              <a:ext cx="630021" cy="1173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://md1.libe.com/photo/803216-angry-birds.jpg?modified_at=1441012507&amp;width=960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19" r="16590"/>
            <a:stretch/>
          </p:blipFill>
          <p:spPr bwMode="auto">
            <a:xfrm>
              <a:off x="2567608" y="3336859"/>
              <a:ext cx="1174631" cy="1281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641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255" y="1124744"/>
            <a:ext cx="9474265" cy="432048"/>
          </a:xfrm>
        </p:spPr>
        <p:txBody>
          <a:bodyPr/>
          <a:lstStyle/>
          <a:p>
            <a:r>
              <a:rPr lang="en-GB" dirty="0" smtClean="0"/>
              <a:t>SMEs in developing countries face obstacles along the e-commerce value chain</a:t>
            </a:r>
            <a:endParaRPr lang="en-GB" dirty="0"/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1703512" y="2348880"/>
            <a:ext cx="1187363" cy="69086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</a:rPr>
              <a:t>Visibility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1703512" y="3314204"/>
            <a:ext cx="1187363" cy="69086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</a:rPr>
              <a:t>Payments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703510" y="4321155"/>
            <a:ext cx="1187363" cy="69086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</a:rPr>
              <a:t>Logistics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703511" y="5301208"/>
            <a:ext cx="1187363" cy="69086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</a:rPr>
              <a:t>Aftersales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3071664" y="2565484"/>
            <a:ext cx="7128792" cy="2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latin typeface="Arial" panose="020B0604020202020204" pitchFamily="34" charset="0"/>
              </a:rPr>
              <a:t>SMEs from developing countries are excluded from major e-platforms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3071664" y="3409690"/>
            <a:ext cx="6336704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SMEs in developing countries can seldom offer simple and cheap payment solutions to their clients</a:t>
            </a: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071664" y="4433281"/>
            <a:ext cx="6696744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SMEs consignments often translate into disproportionately high logistics costs and face complex border requirements</a:t>
            </a: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3085844" y="5431194"/>
            <a:ext cx="7488832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SMEs fail to provide sufficient information for making inform choice and display burdensome return / refund policies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2890873" y="3039740"/>
            <a:ext cx="658950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2129983" y="4005064"/>
            <a:ext cx="727838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423592" y="5992068"/>
            <a:ext cx="73448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"/>
          <p:cNvCxnSpPr>
            <a:cxnSpLocks/>
          </p:cNvCxnSpPr>
          <p:nvPr/>
        </p:nvCxnSpPr>
        <p:spPr>
          <a:xfrm>
            <a:off x="2890873" y="5017957"/>
            <a:ext cx="687753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4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155" y="3064462"/>
            <a:ext cx="4759417" cy="310765"/>
          </a:xfrm>
        </p:spPr>
        <p:txBody>
          <a:bodyPr/>
          <a:lstStyle/>
          <a:p>
            <a:r>
              <a:rPr lang="en-GB" sz="2025" dirty="0"/>
              <a:t>How ITC helps SMEs overcome these obstacles: the Morocco Case Study</a:t>
            </a:r>
          </a:p>
        </p:txBody>
      </p:sp>
    </p:spTree>
    <p:extLst>
      <p:ext uri="{BB962C8B-B14F-4D97-AF65-F5344CB8AC3E}">
        <p14:creationId xmlns:p14="http://schemas.microsoft.com/office/powerpoint/2010/main" val="8736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“Made in Morocco”</a:t>
            </a:r>
            <a:endParaRPr lang="en-GB" dirty="0"/>
          </a:p>
        </p:txBody>
      </p:sp>
      <p:grpSp>
        <p:nvGrpSpPr>
          <p:cNvPr id="3" name="组合 2"/>
          <p:cNvGrpSpPr/>
          <p:nvPr/>
        </p:nvGrpSpPr>
        <p:grpSpPr>
          <a:xfrm>
            <a:off x="1919536" y="1772816"/>
            <a:ext cx="8203495" cy="4036946"/>
            <a:chOff x="3725153" y="2416390"/>
            <a:chExt cx="4810304" cy="2511278"/>
          </a:xfrm>
        </p:grpSpPr>
        <p:sp>
          <p:nvSpPr>
            <p:cNvPr id="5" name="Rectangle 4"/>
            <p:cNvSpPr>
              <a:spLocks/>
            </p:cNvSpPr>
            <p:nvPr/>
          </p:nvSpPr>
          <p:spPr>
            <a:xfrm>
              <a:off x="3725153" y="2442913"/>
              <a:ext cx="592931" cy="29319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38" b="1" dirty="0">
                  <a:solidFill>
                    <a:schemeClr val="bg2"/>
                  </a:solidFill>
                  <a:latin typeface="Arial" panose="020B0604020202020204" pitchFamily="34" charset="0"/>
                </a:rPr>
                <a:t>400</a:t>
              </a:r>
            </a:p>
          </p:txBody>
        </p:sp>
        <p:sp>
          <p:nvSpPr>
            <p:cNvPr id="6" name="TextBox 5"/>
            <p:cNvSpPr txBox="1">
              <a:spLocks/>
            </p:cNvSpPr>
            <p:nvPr/>
          </p:nvSpPr>
          <p:spPr>
            <a:xfrm>
              <a:off x="4601410" y="2416390"/>
              <a:ext cx="3934046" cy="268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latin typeface="Arial" panose="020B0604020202020204" pitchFamily="34" charset="0"/>
                </a:rPr>
                <a:t>SMEs joined an Economic Interest Group in Morocco </a:t>
              </a:r>
              <a:r>
                <a:rPr lang="en-US" sz="1400" b="1" dirty="0">
                  <a:latin typeface="Arial" panose="020B0604020202020204" pitchFamily="34" charset="0"/>
                </a:rPr>
                <a:t>where they own shares in the common institution</a:t>
              </a:r>
              <a:endParaRPr lang="en-GB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33" name="Rectangle 32"/>
            <p:cNvSpPr>
              <a:spLocks/>
            </p:cNvSpPr>
            <p:nvPr/>
          </p:nvSpPr>
          <p:spPr>
            <a:xfrm>
              <a:off x="3725153" y="3538692"/>
              <a:ext cx="592931" cy="29319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38" b="1" dirty="0">
                  <a:solidFill>
                    <a:schemeClr val="bg2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4" name="TextBox 33"/>
            <p:cNvSpPr txBox="1">
              <a:spLocks/>
            </p:cNvSpPr>
            <p:nvPr/>
          </p:nvSpPr>
          <p:spPr>
            <a:xfrm>
              <a:off x="4601410" y="3512169"/>
              <a:ext cx="3934046" cy="268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latin typeface="Arial" panose="020B0604020202020204" pitchFamily="34" charset="0"/>
                </a:rPr>
                <a:t>E-commerce platform was established to promote and sell products (incl. e-payment mechanisms)</a:t>
              </a:r>
            </a:p>
          </p:txBody>
        </p:sp>
        <p:sp>
          <p:nvSpPr>
            <p:cNvPr id="36" name="Rectangle 35"/>
            <p:cNvSpPr>
              <a:spLocks/>
            </p:cNvSpPr>
            <p:nvPr/>
          </p:nvSpPr>
          <p:spPr>
            <a:xfrm>
              <a:off x="3725153" y="4634469"/>
              <a:ext cx="592931" cy="29319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38" b="1" dirty="0">
                  <a:solidFill>
                    <a:schemeClr val="bg2"/>
                  </a:solidFill>
                  <a:latin typeface="Arial" panose="020B0604020202020204" pitchFamily="34" charset="0"/>
                </a:rPr>
                <a:t>800,000</a:t>
              </a:r>
            </a:p>
          </p:txBody>
        </p:sp>
        <p:sp>
          <p:nvSpPr>
            <p:cNvPr id="37" name="TextBox 36"/>
            <p:cNvSpPr txBox="1">
              <a:spLocks/>
            </p:cNvSpPr>
            <p:nvPr/>
          </p:nvSpPr>
          <p:spPr>
            <a:xfrm>
              <a:off x="4601410" y="4694506"/>
              <a:ext cx="3934046" cy="134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latin typeface="Arial" panose="020B0604020202020204" pitchFamily="34" charset="0"/>
                </a:rPr>
                <a:t>Visitors on the “Made in Morocco” e-platform</a:t>
              </a:r>
            </a:p>
          </p:txBody>
        </p:sp>
        <p:sp>
          <p:nvSpPr>
            <p:cNvPr id="38" name="Rectangle 37"/>
            <p:cNvSpPr>
              <a:spLocks/>
            </p:cNvSpPr>
            <p:nvPr/>
          </p:nvSpPr>
          <p:spPr>
            <a:xfrm>
              <a:off x="3725153" y="2990802"/>
              <a:ext cx="592931" cy="29319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38" b="1" dirty="0">
                  <a:solidFill>
                    <a:schemeClr val="bg2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9" name="TextBox 38"/>
            <p:cNvSpPr txBox="1">
              <a:spLocks/>
            </p:cNvSpPr>
            <p:nvPr/>
          </p:nvSpPr>
          <p:spPr>
            <a:xfrm>
              <a:off x="4601410" y="2964279"/>
              <a:ext cx="3934046" cy="268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latin typeface="Arial" panose="020B0604020202020204" pitchFamily="34" charset="0"/>
                </a:rPr>
                <a:t>Legal entities have been established in EU, US and Middle East to transact on behalf of Moroccan parent </a:t>
              </a:r>
              <a:r>
                <a:rPr lang="en-GB" sz="1400" b="1" dirty="0" err="1">
                  <a:latin typeface="Arial" panose="020B0604020202020204" pitchFamily="34" charset="0"/>
                </a:rPr>
                <a:t>C</a:t>
              </a:r>
              <a:r>
                <a:rPr lang="en-GB" sz="1400" b="1" baseline="30000" dirty="0" err="1">
                  <a:latin typeface="Arial" panose="020B0604020202020204" pitchFamily="34" charset="0"/>
                </a:rPr>
                <a:t>ie</a:t>
              </a:r>
              <a:r>
                <a:rPr lang="en-GB" sz="1400" b="1" dirty="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40" name="Rectangle 39"/>
            <p:cNvSpPr>
              <a:spLocks/>
            </p:cNvSpPr>
            <p:nvPr/>
          </p:nvSpPr>
          <p:spPr>
            <a:xfrm>
              <a:off x="3725153" y="4086580"/>
              <a:ext cx="592931" cy="29319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38" b="1" dirty="0">
                  <a:solidFill>
                    <a:schemeClr val="bg2"/>
                  </a:solidFill>
                  <a:latin typeface="Arial" panose="020B0604020202020204" pitchFamily="34" charset="0"/>
                </a:rPr>
                <a:t>400,000</a:t>
              </a:r>
            </a:p>
          </p:txBody>
        </p:sp>
        <p:sp>
          <p:nvSpPr>
            <p:cNvPr id="41" name="TextBox 40"/>
            <p:cNvSpPr txBox="1">
              <a:spLocks/>
            </p:cNvSpPr>
            <p:nvPr/>
          </p:nvSpPr>
          <p:spPr>
            <a:xfrm>
              <a:off x="4601410" y="4060057"/>
              <a:ext cx="3934046" cy="268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latin typeface="Arial" panose="020B0604020202020204" pitchFamily="34" charset="0"/>
                </a:rPr>
                <a:t>Stock keeping units registered and available under the “Made in Morocco” e-platforms</a:t>
              </a:r>
            </a:p>
          </p:txBody>
        </p:sp>
        <p:cxnSp>
          <p:nvCxnSpPr>
            <p:cNvPr id="21" name="Straight Connector 20"/>
            <p:cNvCxnSpPr>
              <a:cxnSpLocks/>
            </p:cNvCxnSpPr>
            <p:nvPr/>
          </p:nvCxnSpPr>
          <p:spPr>
            <a:xfrm>
              <a:off x="3725153" y="2861937"/>
              <a:ext cx="481030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cxnSpLocks/>
            </p:cNvCxnSpPr>
            <p:nvPr/>
          </p:nvCxnSpPr>
          <p:spPr>
            <a:xfrm>
              <a:off x="3725153" y="3410183"/>
              <a:ext cx="481030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cxnSpLocks/>
            </p:cNvCxnSpPr>
            <p:nvPr/>
          </p:nvCxnSpPr>
          <p:spPr>
            <a:xfrm>
              <a:off x="3725153" y="3955559"/>
              <a:ext cx="481030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cxnSpLocks/>
            </p:cNvCxnSpPr>
            <p:nvPr/>
          </p:nvCxnSpPr>
          <p:spPr>
            <a:xfrm>
              <a:off x="3725153" y="4516349"/>
              <a:ext cx="481030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53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196752"/>
            <a:ext cx="8131486" cy="457476"/>
          </a:xfrm>
        </p:spPr>
        <p:txBody>
          <a:bodyPr/>
          <a:lstStyle/>
          <a:p>
            <a:r>
              <a:rPr lang="en-GB" dirty="0" smtClean="0"/>
              <a:t>ITC ‘e-Solution program’ used in Morocco to establish online business</a:t>
            </a:r>
            <a:endParaRPr lang="en-GB" dirty="0"/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3465195" y="2465950"/>
            <a:ext cx="6026167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38"/>
              </a:spcBef>
              <a:spcAft>
                <a:spcPts val="563"/>
              </a:spcAft>
            </a:pPr>
            <a:r>
              <a:rPr lang="hr-H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Online market place enabling shared access and operating costs to payment solutions, logistics and marketing.  From the eMall products can be  re-listed on major sites, all from one place</a:t>
            </a:r>
            <a:endParaRPr lang="en-GB" sz="1400" dirty="0">
              <a:latin typeface="+mj-lt"/>
            </a:endParaRPr>
          </a:p>
        </p:txBody>
      </p:sp>
      <p:pic>
        <p:nvPicPr>
          <p:cNvPr id="10" name="Picture 9" descr="H:\ITCSHARE - Content deleted the 1st of every month\Jannetta\EMB brochure\mkt_branding brochure\new icons\eTrust.jp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/>
          <a:stretch/>
        </p:blipFill>
        <p:spPr bwMode="auto">
          <a:xfrm>
            <a:off x="2050593" y="4458262"/>
            <a:ext cx="707926" cy="623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>
            <a:spLocks/>
          </p:cNvSpPr>
          <p:nvPr/>
        </p:nvSpPr>
        <p:spPr>
          <a:xfrm>
            <a:off x="3465195" y="4425837"/>
            <a:ext cx="579373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787" algn="just">
              <a:lnSpc>
                <a:spcPct val="115000"/>
              </a:lnSpc>
              <a:spcBef>
                <a:spcPts val="113"/>
              </a:spcBef>
              <a:spcAft>
                <a:spcPts val="563"/>
              </a:spcAft>
            </a:pPr>
            <a:r>
              <a:rPr lang="hr-H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Internationally recognized qualified digital signature and SSL certificates for SMEs. National framework for eSignature.</a:t>
            </a:r>
            <a:endParaRPr lang="en-GB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00"/>
          <a:stretch/>
        </p:blipFill>
        <p:spPr bwMode="auto">
          <a:xfrm>
            <a:off x="2135560" y="2709050"/>
            <a:ext cx="707926" cy="5058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159956" y="2395591"/>
            <a:ext cx="583814" cy="311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338"/>
              </a:spcBef>
              <a:spcAft>
                <a:spcPts val="563"/>
              </a:spcAft>
            </a:pPr>
            <a:r>
              <a:rPr lang="hr-HR" sz="1238" b="1" dirty="0">
                <a:solidFill>
                  <a:srgbClr val="404040"/>
                </a:solidFill>
                <a:latin typeface="+mj-lt"/>
                <a:ea typeface="Calibri" panose="020F0502020204030204" pitchFamily="34" charset="0"/>
              </a:rPr>
              <a:t>eMall</a:t>
            </a:r>
            <a:endParaRPr lang="en-GB" sz="1238" dirty="0">
              <a:solidFill>
                <a:srgbClr val="404040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74563" y="4197588"/>
            <a:ext cx="659989" cy="311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338"/>
              </a:spcBef>
              <a:spcAft>
                <a:spcPts val="563"/>
              </a:spcAft>
            </a:pPr>
            <a:r>
              <a:rPr lang="hr-HR" sz="1238" b="1" dirty="0">
                <a:solidFill>
                  <a:srgbClr val="404040"/>
                </a:solidFill>
                <a:latin typeface="+mj-lt"/>
                <a:ea typeface="Calibri" panose="020F0502020204030204" pitchFamily="34" charset="0"/>
              </a:rPr>
              <a:t>e</a:t>
            </a:r>
            <a:r>
              <a:rPr lang="en-GB" sz="1238" b="1" dirty="0">
                <a:solidFill>
                  <a:srgbClr val="404040"/>
                </a:solidFill>
                <a:latin typeface="+mj-lt"/>
                <a:ea typeface="Calibri" panose="020F0502020204030204" pitchFamily="34" charset="0"/>
              </a:rPr>
              <a:t>Trust</a:t>
            </a:r>
            <a:endParaRPr lang="en-GB" sz="1238" dirty="0">
              <a:solidFill>
                <a:srgbClr val="404040"/>
              </a:solidFill>
              <a:latin typeface="+mj-lt"/>
              <a:ea typeface="Calibri" panose="020F0502020204030204" pitchFamily="34" charset="0"/>
            </a:endParaRP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2743770" y="3717032"/>
            <a:ext cx="4450463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6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243418"/>
            <a:ext cx="7987471" cy="633548"/>
          </a:xfrm>
        </p:spPr>
        <p:txBody>
          <a:bodyPr/>
          <a:lstStyle/>
          <a:p>
            <a:r>
              <a:rPr lang="en-GB" dirty="0"/>
              <a:t>ITC ‘e-Solution program’ used </a:t>
            </a:r>
            <a:r>
              <a:rPr lang="en-GB" dirty="0" smtClean="0"/>
              <a:t>in Morocco to facilitate international payments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 bwMode="auto">
          <a:xfrm>
            <a:off x="1847528" y="2614723"/>
            <a:ext cx="707926" cy="597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3" b="7462"/>
          <a:stretch/>
        </p:blipFill>
        <p:spPr bwMode="auto">
          <a:xfrm>
            <a:off x="1847528" y="4613062"/>
            <a:ext cx="707926" cy="560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3978251" y="2577035"/>
            <a:ext cx="5081063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38"/>
              </a:spcBef>
              <a:spcAft>
                <a:spcPts val="563"/>
              </a:spcAft>
            </a:pPr>
            <a:r>
              <a:rPr lang="hr-HR" sz="1400" dirty="0">
                <a:solidFill>
                  <a:srgbClr val="404040"/>
                </a:solidFill>
                <a:latin typeface="Swis721 BT"/>
                <a:ea typeface="Calibri" panose="020F0502020204030204" pitchFamily="34" charset="0"/>
              </a:rPr>
              <a:t>Payment modules ready to integrate into e-commerce sites and market places. </a:t>
            </a:r>
            <a:r>
              <a:rPr lang="en-GB" sz="1400" dirty="0">
                <a:solidFill>
                  <a:srgbClr val="404040"/>
                </a:solidFill>
                <a:latin typeface="Swis721 BT"/>
                <a:ea typeface="Calibri" panose="020F0502020204030204" pitchFamily="34" charset="0"/>
              </a:rPr>
              <a:t> </a:t>
            </a:r>
            <a:r>
              <a:rPr lang="hr-HR" sz="1400" dirty="0">
                <a:latin typeface="Swis721 BT"/>
                <a:ea typeface="Calibri" panose="020F0502020204030204" pitchFamily="34" charset="0"/>
                <a:cs typeface="Times New Roman" panose="02020603050405020304" pitchFamily="18" charset="0"/>
              </a:rPr>
              <a:t>Compliance with financial regulations.</a:t>
            </a:r>
            <a:endParaRPr lang="en-GB" sz="1400" dirty="0"/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3978251" y="4337566"/>
            <a:ext cx="4968552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38"/>
              </a:spcBef>
              <a:spcAft>
                <a:spcPts val="563"/>
              </a:spcAft>
            </a:pPr>
            <a:r>
              <a:rPr lang="hr-HR" sz="1400" dirty="0">
                <a:latin typeface="Swis721 BT"/>
                <a:ea typeface="Calibri" panose="020F0502020204030204" pitchFamily="34" charset="0"/>
                <a:cs typeface="Times New Roman" panose="02020603050405020304" pitchFamily="18" charset="0"/>
              </a:rPr>
              <a:t>Representation services ensuring conformity with legal and fiscal requirements in markets such as the EU, USA and Japan.</a:t>
            </a:r>
            <a:endParaRPr lang="en-GB" sz="1400" dirty="0"/>
          </a:p>
        </p:txBody>
      </p:sp>
      <p:sp>
        <p:nvSpPr>
          <p:cNvPr id="29" name="Rectangle 28"/>
          <p:cNvSpPr/>
          <p:nvPr/>
        </p:nvSpPr>
        <p:spPr>
          <a:xfrm>
            <a:off x="1837013" y="2259063"/>
            <a:ext cx="902811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338"/>
              </a:spcBef>
              <a:spcAft>
                <a:spcPts val="563"/>
              </a:spcAft>
            </a:pPr>
            <a:r>
              <a:rPr lang="hr-HR" sz="1400" b="1" dirty="0">
                <a:solidFill>
                  <a:srgbClr val="404040"/>
                </a:solidFill>
                <a:latin typeface="Swis721 BT"/>
                <a:ea typeface="Calibri" panose="020F0502020204030204" pitchFamily="34" charset="0"/>
              </a:rPr>
              <a:t>ePayment</a:t>
            </a:r>
            <a:endParaRPr lang="en-GB" sz="1400" dirty="0">
              <a:solidFill>
                <a:srgbClr val="40404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70549" y="4335601"/>
            <a:ext cx="1261884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338"/>
              </a:spcBef>
              <a:spcAft>
                <a:spcPts val="563"/>
              </a:spcAft>
            </a:pPr>
            <a:r>
              <a:rPr lang="hr-HR" sz="1400" b="1" dirty="0">
                <a:solidFill>
                  <a:srgbClr val="404040"/>
                </a:solidFill>
                <a:latin typeface="Swis721 BT"/>
                <a:ea typeface="Calibri" panose="020F0502020204030204" pitchFamily="34" charset="0"/>
              </a:rPr>
              <a:t>eTradePermit</a:t>
            </a:r>
            <a:endParaRPr lang="en-GB" sz="1400" dirty="0">
              <a:solidFill>
                <a:srgbClr val="40404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1725119" y="3717032"/>
            <a:ext cx="7107185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ITC color">
      <a:dk1>
        <a:srgbClr val="595959"/>
      </a:dk1>
      <a:lt1>
        <a:srgbClr val="595959"/>
      </a:lt1>
      <a:dk2>
        <a:srgbClr val="36A7E9"/>
      </a:dk2>
      <a:lt2>
        <a:srgbClr val="FFFFFF"/>
      </a:lt2>
      <a:accent1>
        <a:srgbClr val="36A7E9"/>
      </a:accent1>
      <a:accent2>
        <a:srgbClr val="636363"/>
      </a:accent2>
      <a:accent3>
        <a:srgbClr val="C1413B"/>
      </a:accent3>
      <a:accent4>
        <a:srgbClr val="789C3C"/>
      </a:accent4>
      <a:accent5>
        <a:srgbClr val="424884"/>
      </a:accent5>
      <a:accent6>
        <a:srgbClr val="8F0063"/>
      </a:accent6>
      <a:hlink>
        <a:srgbClr val="36A7E9"/>
      </a:hlink>
      <a:folHlink>
        <a:srgbClr val="36A7E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</TotalTime>
  <Words>745</Words>
  <Application>Microsoft Office PowerPoint</Application>
  <PresentationFormat>宽屏</PresentationFormat>
  <Paragraphs>102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ArialMT</vt:lpstr>
      <vt:lpstr>Swis721 BT</vt:lpstr>
      <vt:lpstr>Arial</vt:lpstr>
      <vt:lpstr>Calibri</vt:lpstr>
      <vt:lpstr>Times New Roman</vt:lpstr>
      <vt:lpstr>Wingdings</vt:lpstr>
      <vt:lpstr>Theme3</vt:lpstr>
      <vt:lpstr>The future of SMEs engagement in global trade in the era of cross-border ecommerce</vt:lpstr>
      <vt:lpstr>SMEs from developing countries do not benefit from e-commerce opportunities</vt:lpstr>
      <vt:lpstr>SMEs current e-commercialization approach: “My sister lives in Paris”</vt:lpstr>
      <vt:lpstr>SMEs current e-commercialization approach: the “Angry Bird”</vt:lpstr>
      <vt:lpstr>SMEs in developing countries face obstacles along the e-commerce value chain</vt:lpstr>
      <vt:lpstr>How ITC helps SMEs overcome these obstacles: the Morocco Case Study</vt:lpstr>
      <vt:lpstr>“Made in Morocco”</vt:lpstr>
      <vt:lpstr>ITC ‘e-Solution program’ used in Morocco to establish online business</vt:lpstr>
      <vt:lpstr>ITC ‘e-Solution program’ used in Morocco to facilitate international payments</vt:lpstr>
      <vt:lpstr>ITC ‘e-Solution program’ used in Morocco to</vt:lpstr>
      <vt:lpstr>Key processes to be considered to improve e-commerce value chains</vt:lpstr>
      <vt:lpstr>4 processes should be addressed at three levels of the economy</vt:lpstr>
      <vt:lpstr>The B2C2B strategy</vt:lpstr>
      <vt:lpstr>Don’t wait for the market, reach out to customers in destination countries!</vt:lpstr>
      <vt:lpstr>ITC publications on SMEs and e-commerce </vt:lpstr>
      <vt:lpstr>Thank you for your attention</vt:lpstr>
    </vt:vector>
  </TitlesOfParts>
  <Company>International Trade Centre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Isabelle Jouve</dc:creator>
  <cp:lastModifiedBy>admin</cp:lastModifiedBy>
  <cp:revision>80</cp:revision>
  <cp:lastPrinted>2016-06-22T09:01:07Z</cp:lastPrinted>
  <dcterms:created xsi:type="dcterms:W3CDTF">2015-12-01T15:41:24Z</dcterms:created>
  <dcterms:modified xsi:type="dcterms:W3CDTF">2016-06-28T10:59:45Z</dcterms:modified>
</cp:coreProperties>
</file>